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9" r:id="rId11"/>
    <p:sldId id="270" r:id="rId12"/>
    <p:sldId id="265" r:id="rId13"/>
    <p:sldId id="277" r:id="rId14"/>
    <p:sldId id="276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E"/>
    <a:srgbClr val="DEE7EF"/>
    <a:srgbClr val="FEEFD1"/>
    <a:srgbClr val="F3E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8"/>
    <p:restoredTop sz="94694"/>
  </p:normalViewPr>
  <p:slideViewPr>
    <p:cSldViewPr snapToGrid="0">
      <p:cViewPr varScale="1">
        <p:scale>
          <a:sx n="121" d="100"/>
          <a:sy n="121" d="100"/>
        </p:scale>
        <p:origin x="3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1686-6CE8-4AA7-B3B5-E6427F4928F1}" type="datetimeFigureOut">
              <a:rPr lang="it-IT" smtClean="0"/>
              <a:pPr/>
              <a:t>16/04/24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A4EAD-FFC5-4BA8-9D10-0A66428F631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 All </a:t>
            </a:r>
            <a:r>
              <a:rPr lang="fr-FR" dirty="0" err="1"/>
              <a:t>measures</a:t>
            </a:r>
            <a:r>
              <a:rPr lang="fr-FR" dirty="0"/>
              <a:t> have been </a:t>
            </a:r>
            <a:r>
              <a:rPr lang="fr-FR" dirty="0" err="1"/>
              <a:t>recorded</a:t>
            </a:r>
            <a:r>
              <a:rPr lang="fr-FR" dirty="0"/>
              <a:t> in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groups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baseline</a:t>
            </a:r>
            <a:r>
              <a:rPr lang="fr-FR" dirty="0"/>
              <a:t> (</a:t>
            </a:r>
            <a:r>
              <a:rPr lang="fr-FR" dirty="0" err="1"/>
              <a:t>beginning</a:t>
            </a:r>
            <a:r>
              <a:rPr lang="fr-FR" dirty="0"/>
              <a:t> of </a:t>
            </a:r>
            <a:r>
              <a:rPr lang="fr-FR" dirty="0" err="1"/>
              <a:t>prehabilitation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) and </a:t>
            </a:r>
            <a:r>
              <a:rPr lang="fr-FR" dirty="0" err="1"/>
              <a:t>prior</a:t>
            </a:r>
            <a:r>
              <a:rPr lang="fr-FR" dirty="0"/>
              <a:t> to </a:t>
            </a:r>
            <a:r>
              <a:rPr lang="fr-FR" dirty="0" err="1"/>
              <a:t>surgery</a:t>
            </a:r>
            <a:r>
              <a:rPr lang="fr-FR" dirty="0"/>
              <a:t> (end of </a:t>
            </a:r>
            <a:r>
              <a:rPr lang="fr-FR" dirty="0" err="1"/>
              <a:t>prehabilitation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) to </a:t>
            </a:r>
            <a:r>
              <a:rPr lang="fr-FR" dirty="0" err="1"/>
              <a:t>measure</a:t>
            </a:r>
            <a:r>
              <a:rPr lang="fr-FR" dirty="0"/>
              <a:t> the </a:t>
            </a:r>
            <a:r>
              <a:rPr lang="fr-FR" dirty="0" err="1"/>
              <a:t>effects</a:t>
            </a:r>
            <a:r>
              <a:rPr lang="fr-FR" dirty="0"/>
              <a:t> of intervention, and </a:t>
            </a:r>
            <a:r>
              <a:rPr lang="fr-FR" dirty="0" err="1"/>
              <a:t>at</a:t>
            </a:r>
            <a:r>
              <a:rPr lang="fr-FR" dirty="0"/>
              <a:t> 4 and 8 </a:t>
            </a:r>
            <a:r>
              <a:rPr lang="fr-FR" dirty="0" err="1"/>
              <a:t>weeks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surgery</a:t>
            </a:r>
            <a:r>
              <a:rPr lang="fr-FR" dirty="0"/>
              <a:t> to </a:t>
            </a:r>
            <a:r>
              <a:rPr lang="fr-FR" dirty="0" err="1"/>
              <a:t>assess</a:t>
            </a:r>
            <a:r>
              <a:rPr lang="fr-FR" dirty="0"/>
              <a:t> the impact of the intervention </a:t>
            </a:r>
            <a:r>
              <a:rPr lang="fr-FR" dirty="0" err="1"/>
              <a:t>throughout</a:t>
            </a:r>
            <a:r>
              <a:rPr lang="fr-FR" dirty="0"/>
              <a:t> the perioperative </a:t>
            </a:r>
            <a:r>
              <a:rPr lang="fr-FR" dirty="0" err="1"/>
              <a:t>period</a:t>
            </a:r>
            <a:r>
              <a:rPr lang="fr-FR" dirty="0"/>
              <a:t>.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4EAD-FFC5-4BA8-9D10-0A66428F631F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A4EAD-FFC5-4BA8-9D10-0A66428F631F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89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dirty="0"/>
              <a:t>Fare clic per modificare stili del testo dello schema</a:t>
            </a:r>
          </a:p>
          <a:p>
            <a:pPr lvl="1" eaLnBrk="1" latinLnBrk="0" hangingPunct="1"/>
            <a:r>
              <a:rPr lang="it-IT" dirty="0"/>
              <a:t>Secondo livello</a:t>
            </a:r>
          </a:p>
          <a:p>
            <a:pPr lvl="2" eaLnBrk="1" latinLnBrk="0" hangingPunct="1"/>
            <a:r>
              <a:rPr lang="it-IT" dirty="0"/>
              <a:t>Terzo livello</a:t>
            </a:r>
          </a:p>
          <a:p>
            <a:pPr lvl="3" eaLnBrk="1" latinLnBrk="0" hangingPunct="1"/>
            <a:r>
              <a:rPr lang="it-IT" dirty="0"/>
              <a:t>Quarto livello</a:t>
            </a:r>
          </a:p>
          <a:p>
            <a:pPr lvl="4" eaLnBrk="1" latinLnBrk="0" hangingPunct="1"/>
            <a:r>
              <a:rPr lang="it-IT" dirty="0"/>
              <a:t>Quinto livello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60D93DF-5562-B9B0-4A0B-223239069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60" t="14721" r="32126" b="14721"/>
          <a:stretch/>
        </p:blipFill>
        <p:spPr>
          <a:xfrm>
            <a:off x="97536" y="5400220"/>
            <a:ext cx="1151043" cy="1143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ttango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Rettango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6B4DDF-2D73-0A41-B408-FAA55BDF342C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77F48B-3314-C848-A31E-010B69E1E46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Rettango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icket&#10;&#10;Description automatically generated">
            <a:extLst>
              <a:ext uri="{FF2B5EF4-FFF2-40B4-BE49-F238E27FC236}">
                <a16:creationId xmlns:a16="http://schemas.microsoft.com/office/drawing/2014/main" id="{7F9983F9-8A2F-338C-B61D-16A66DB3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1"/>
            <a:ext cx="6572352" cy="36987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7BAC34-D776-1F9E-96B0-620FA402FE62}"/>
              </a:ext>
            </a:extLst>
          </p:cNvPr>
          <p:cNvSpPr txBox="1"/>
          <p:nvPr/>
        </p:nvSpPr>
        <p:spPr>
          <a:xfrm>
            <a:off x="3450198" y="6536681"/>
            <a:ext cx="2198570" cy="26930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150" b="1" kern="1200" dirty="0">
                <a:solidFill>
                  <a:srgbClr val="009959"/>
                </a:solidFill>
                <a:effectLst/>
                <a:latin typeface="Arial" charset="0"/>
                <a:ea typeface="Times New Roman" charset="0"/>
                <a:cs typeface="+mn-cs"/>
              </a:rPr>
              <a:t>DEPARTMENT OF SURGERY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928523D-BB13-FBF4-169A-E29278C81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867083" y="5585457"/>
            <a:ext cx="1156138" cy="102217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C87181C-E260-8866-460F-50F2FEE2AD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4"/>
          <a:stretch/>
        </p:blipFill>
        <p:spPr>
          <a:xfrm>
            <a:off x="2473579" y="5688162"/>
            <a:ext cx="828583" cy="86339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7856797-6F4C-CBF1-ACE4-C595C8507FE0}"/>
              </a:ext>
            </a:extLst>
          </p:cNvPr>
          <p:cNvSpPr/>
          <p:nvPr/>
        </p:nvSpPr>
        <p:spPr>
          <a:xfrm>
            <a:off x="3450198" y="6301063"/>
            <a:ext cx="343122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14400" algn="l"/>
              </a:tabLst>
            </a:pPr>
            <a:r>
              <a:rPr lang="it-IT" sz="1250" b="1" dirty="0">
                <a:solidFill>
                  <a:srgbClr val="009959"/>
                </a:solidFill>
                <a:effectLst/>
                <a:latin typeface="Arial" charset="0"/>
                <a:ea typeface="Times New Roman" charset="0"/>
              </a:rPr>
              <a:t>Azienda Unità Sanitaria Locale di Ferrara</a:t>
            </a:r>
            <a:endParaRPr lang="it-IT" sz="125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4B848A3-F279-DD15-2B98-EB21F1C7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32293"/>
          <a:stretch/>
        </p:blipFill>
        <p:spPr>
          <a:xfrm>
            <a:off x="3356513" y="5736917"/>
            <a:ext cx="3524907" cy="623247"/>
          </a:xfrm>
          <a:prstGeom prst="rect">
            <a:avLst/>
          </a:prstGeom>
        </p:spPr>
      </p:pic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E555DFB0-3E41-295D-E96A-92B04B742DDA}"/>
              </a:ext>
            </a:extLst>
          </p:cNvPr>
          <p:cNvCxnSpPr/>
          <p:nvPr/>
        </p:nvCxnSpPr>
        <p:spPr>
          <a:xfrm>
            <a:off x="2321179" y="5508788"/>
            <a:ext cx="9144000" cy="0"/>
          </a:xfrm>
          <a:prstGeom prst="line">
            <a:avLst/>
          </a:prstGeom>
          <a:ln w="12700">
            <a:solidFill>
              <a:srgbClr val="7EC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8E82DE38-0E4C-9B89-0413-87746455D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1"/>
          <a:stretch/>
        </p:blipFill>
        <p:spPr bwMode="auto">
          <a:xfrm>
            <a:off x="9934321" y="5508788"/>
            <a:ext cx="1378552" cy="11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olo 14">
            <a:extLst>
              <a:ext uri="{FF2B5EF4-FFF2-40B4-BE49-F238E27FC236}">
                <a16:creationId xmlns:a16="http://schemas.microsoft.com/office/drawing/2014/main" id="{4749CD75-A12F-9BEE-8052-4632D26E0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3580" y="3773167"/>
            <a:ext cx="9875520" cy="943082"/>
          </a:xfrm>
        </p:spPr>
        <p:txBody>
          <a:bodyPr anchor="ctr">
            <a:noAutofit/>
          </a:bodyPr>
          <a:lstStyle/>
          <a:p>
            <a:r>
              <a:rPr lang="en-US" sz="2000" dirty="0"/>
              <a:t>"</a:t>
            </a:r>
            <a:r>
              <a:rPr lang="en-US" sz="2000" b="1" dirty="0"/>
              <a:t>A Randomized Clinical Trial on Multimodal </a:t>
            </a:r>
            <a:r>
              <a:rPr lang="en-US" sz="2000" b="1" dirty="0" err="1"/>
              <a:t>Prehabilitation</a:t>
            </a:r>
            <a:r>
              <a:rPr lang="en-US" sz="2000" b="1" dirty="0"/>
              <a:t> in Colorectal Cancer Patients to Improve Functional Capacity and Lower Postoperative Complications: Preliminary Results.</a:t>
            </a:r>
            <a:r>
              <a:rPr lang="en-US" sz="2000" dirty="0"/>
              <a:t>"</a:t>
            </a:r>
            <a:endParaRPr lang="en-GB" sz="2000" dirty="0"/>
          </a:p>
        </p:txBody>
      </p:sp>
      <p:sp>
        <p:nvSpPr>
          <p:cNvPr id="16" name="Sottotitolo 15">
            <a:extLst>
              <a:ext uri="{FF2B5EF4-FFF2-40B4-BE49-F238E27FC236}">
                <a16:creationId xmlns:a16="http://schemas.microsoft.com/office/drawing/2014/main" id="{DEF993FC-2A7E-8CAF-EB17-43FE42876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3580" y="4737306"/>
            <a:ext cx="9875520" cy="694815"/>
          </a:xfrm>
        </p:spPr>
        <p:txBody>
          <a:bodyPr anchor="ctr">
            <a:normAutofit/>
          </a:bodyPr>
          <a:lstStyle/>
          <a:p>
            <a:r>
              <a:rPr lang="it-IT" sz="2000" i="1" dirty="0" err="1"/>
              <a:t>Authors</a:t>
            </a:r>
            <a:r>
              <a:rPr lang="it-IT" sz="2000" i="1" dirty="0"/>
              <a:t>: </a:t>
            </a:r>
            <a:r>
              <a:rPr lang="it-IT" sz="2000" b="1" u="sng" dirty="0"/>
              <a:t>Antonio Pesce </a:t>
            </a:r>
            <a:r>
              <a:rPr lang="it-IT" sz="2000" i="1" u="sng" dirty="0"/>
              <a:t>MD PhD FACS</a:t>
            </a:r>
            <a:r>
              <a:rPr lang="it-IT" sz="2000" dirty="0"/>
              <a:t>, Nicolò Fabbri, Simona Colombari, Francesco Virgilio, Lisa Uccellatori, Giovanni Grazzi, Rosario Lordi, Gabriele Anania, and Carlo Vittorio Feo.</a:t>
            </a:r>
          </a:p>
        </p:txBody>
      </p:sp>
    </p:spTree>
    <p:extLst>
      <p:ext uri="{BB962C8B-B14F-4D97-AF65-F5344CB8AC3E}">
        <p14:creationId xmlns:p14="http://schemas.microsoft.com/office/powerpoint/2010/main" val="378349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b="1" dirty="0">
                <a:effectLst/>
              </a:rPr>
              <a:t>Physical performances </a:t>
            </a:r>
            <a:r>
              <a:rPr lang="fr-FR" sz="4000" b="1" dirty="0" err="1">
                <a:effectLst/>
              </a:rPr>
              <a:t>after</a:t>
            </a:r>
            <a:r>
              <a:rPr lang="fr-FR" sz="4000" b="1" dirty="0">
                <a:effectLst/>
              </a:rPr>
              <a:t> 4 </a:t>
            </a:r>
            <a:r>
              <a:rPr lang="fr-FR" sz="4000" b="1" dirty="0" err="1">
                <a:effectLst/>
              </a:rPr>
              <a:t>weeks</a:t>
            </a:r>
            <a:r>
              <a:rPr lang="fr-FR" sz="4000" b="1" dirty="0">
                <a:effectLst/>
              </a:rPr>
              <a:t> of </a:t>
            </a:r>
            <a:r>
              <a:rPr lang="fr-FR" sz="4000" b="1" dirty="0" err="1">
                <a:effectLst/>
              </a:rPr>
              <a:t>prehabilitation</a:t>
            </a:r>
            <a:r>
              <a:rPr lang="fr-FR" sz="4000" b="1" dirty="0">
                <a:effectLst/>
              </a:rPr>
              <a:t> </a:t>
            </a:r>
            <a:r>
              <a:rPr lang="fr-FR" sz="4000" b="1" dirty="0" err="1">
                <a:effectLst/>
              </a:rPr>
              <a:t>before</a:t>
            </a:r>
            <a:r>
              <a:rPr lang="fr-FR" sz="4000" b="1" dirty="0">
                <a:effectLst/>
              </a:rPr>
              <a:t> </a:t>
            </a:r>
            <a:r>
              <a:rPr lang="fr-FR" sz="4000" b="1" dirty="0" err="1">
                <a:effectLst/>
              </a:rPr>
              <a:t>surgery</a:t>
            </a:r>
            <a:endParaRPr lang="it-IT" sz="4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9457"/>
              </p:ext>
            </p:extLst>
          </p:nvPr>
        </p:nvGraphicFramePr>
        <p:xfrm>
          <a:off x="1914143" y="1555842"/>
          <a:ext cx="9997439" cy="2626152"/>
        </p:xfrm>
        <a:graphic>
          <a:graphicData uri="http://schemas.openxmlformats.org/drawingml/2006/table">
            <a:tbl>
              <a:tblPr/>
              <a:tblGrid>
                <a:gridCol w="298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1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1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Variables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Prehabilitation</a:t>
                      </a:r>
                      <a:r>
                        <a:rPr lang="en-US" sz="20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 group </a:t>
                      </a:r>
                      <a:r>
                        <a:rPr lang="en-US" sz="2000" b="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(N=35)</a:t>
                      </a:r>
                      <a:endParaRPr lang="it-IT" sz="2000" b="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Control Group </a:t>
                      </a:r>
                      <a:r>
                        <a:rPr lang="en-US" sz="2000" b="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(N=36)</a:t>
                      </a:r>
                      <a:endParaRPr lang="it-IT" sz="2000" b="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P Value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6MWD </a:t>
                      </a:r>
                      <a:r>
                        <a:rPr lang="it-IT" sz="2000" b="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t-IT" sz="2000" b="0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meters</a:t>
                      </a:r>
                      <a:r>
                        <a:rPr lang="it-IT" sz="2000" b="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)</a:t>
                      </a:r>
                      <a:endParaRPr lang="it-IT" sz="2000" b="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523 ± 24.6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427 ± 25.3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0.01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VO2 </a:t>
                      </a:r>
                      <a:r>
                        <a:rPr lang="it-IT" sz="20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peak</a:t>
                      </a:r>
                      <a:r>
                        <a:rPr lang="it-IT" sz="20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2000" b="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(ml/kg/min)</a:t>
                      </a:r>
                      <a:endParaRPr lang="it-IT" sz="2000" b="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20.4 (14-32.3)</a:t>
                      </a:r>
                      <a:endParaRPr lang="it-IT" sz="200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16.9 (10-33)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0.03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Hand grip test </a:t>
                      </a:r>
                      <a:r>
                        <a:rPr lang="it-IT" sz="2000" b="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(kg)</a:t>
                      </a:r>
                      <a:endParaRPr lang="it-IT" sz="2000" b="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37 ± 16</a:t>
                      </a:r>
                      <a:endParaRPr lang="it-IT" sz="200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35 ± 11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0.6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Sit</a:t>
                      </a:r>
                      <a:r>
                        <a:rPr lang="it-IT" sz="20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-to-stand test 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12.5 (8-31)</a:t>
                      </a:r>
                      <a:endParaRPr lang="it-IT" sz="200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12 (8-31)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0.8</a:t>
                      </a:r>
                      <a:endParaRPr lang="it-IT" sz="20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011B6DC8-5DBB-1066-3853-903BC619A2ED}"/>
              </a:ext>
            </a:extLst>
          </p:cNvPr>
          <p:cNvGrpSpPr/>
          <p:nvPr/>
        </p:nvGrpSpPr>
        <p:grpSpPr>
          <a:xfrm>
            <a:off x="3521456" y="4241977"/>
            <a:ext cx="6756400" cy="2144646"/>
            <a:chOff x="1714501" y="3621088"/>
            <a:chExt cx="6756400" cy="2144646"/>
          </a:xfrm>
        </p:grpSpPr>
        <p:pic>
          <p:nvPicPr>
            <p:cNvPr id="9" name="Picture 5" descr="C:\Users\Antonio\Desktop\Schematic-illustration-of-the-6-minute-Walk-Test_W640.jpg">
              <a:extLst>
                <a:ext uri="{FF2B5EF4-FFF2-40B4-BE49-F238E27FC236}">
                  <a16:creationId xmlns:a16="http://schemas.microsoft.com/office/drawing/2014/main" id="{43B280C6-0AC3-3C16-048C-E20C73856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7751" y="3621088"/>
              <a:ext cx="5013150" cy="2144646"/>
            </a:xfrm>
            <a:prstGeom prst="rect">
              <a:avLst/>
            </a:prstGeom>
            <a:noFill/>
          </p:spPr>
        </p:pic>
        <p:pic>
          <p:nvPicPr>
            <p:cNvPr id="10" name="Picture 7" descr="6-Minute Walk Test - App su Google Play">
              <a:extLst>
                <a:ext uri="{FF2B5EF4-FFF2-40B4-BE49-F238E27FC236}">
                  <a16:creationId xmlns:a16="http://schemas.microsoft.com/office/drawing/2014/main" id="{9D75F15E-6BB2-4F0E-3DE6-319BFA579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4501" y="3900489"/>
              <a:ext cx="1712912" cy="17129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b="1" dirty="0">
                <a:effectLst/>
              </a:rPr>
              <a:t>Physical performances </a:t>
            </a:r>
            <a:r>
              <a:rPr lang="fr-FR" b="1" dirty="0" err="1">
                <a:effectLst/>
              </a:rPr>
              <a:t>after</a:t>
            </a:r>
            <a:r>
              <a:rPr lang="fr-FR" b="1" dirty="0">
                <a:effectLst/>
              </a:rPr>
              <a:t> </a:t>
            </a:r>
            <a:r>
              <a:rPr lang="fr-FR" b="1" dirty="0" err="1">
                <a:effectLst/>
              </a:rPr>
              <a:t>surgery</a:t>
            </a:r>
            <a:endParaRPr lang="it-IT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33222"/>
              </p:ext>
            </p:extLst>
          </p:nvPr>
        </p:nvGraphicFramePr>
        <p:xfrm>
          <a:off x="1914144" y="1447800"/>
          <a:ext cx="7314916" cy="2223361"/>
        </p:xfrm>
        <a:graphic>
          <a:graphicData uri="http://schemas.openxmlformats.org/drawingml/2006/table">
            <a:tbl>
              <a:tblPr/>
              <a:tblGrid>
                <a:gridCol w="219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9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Variables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Prehabilitation</a:t>
                      </a:r>
                      <a:r>
                        <a:rPr lang="en-US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 group (N=35)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Control Group (N=36)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P Value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6MWD (m)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514 ± 89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411 ± 115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0.003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VO2 </a:t>
                      </a:r>
                      <a:r>
                        <a:rPr lang="it-IT" sz="16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peak</a:t>
                      </a: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  (ml/kg/min)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22 ± 5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20 ± 6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0.38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Hand grip test (kg)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33 ± 11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32 ± 10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0.8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Sit</a:t>
                      </a: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-to-stand test 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15.5 (8-29)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12 (8-29)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0.08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53457"/>
              </p:ext>
            </p:extLst>
          </p:nvPr>
        </p:nvGraphicFramePr>
        <p:xfrm>
          <a:off x="4596667" y="3999384"/>
          <a:ext cx="7314917" cy="2279177"/>
        </p:xfrm>
        <a:graphic>
          <a:graphicData uri="http://schemas.openxmlformats.org/drawingml/2006/table">
            <a:tbl>
              <a:tblPr/>
              <a:tblGrid>
                <a:gridCol w="221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Variables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Prehabilitation</a:t>
                      </a:r>
                      <a:r>
                        <a:rPr lang="en-US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 group (N=35)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Control Group (N=36)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P Value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6MWD (m)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531 ± 82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441 ± 107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0.008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VO2 </a:t>
                      </a:r>
                      <a:r>
                        <a:rPr lang="it-IT" sz="16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peak</a:t>
                      </a: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 (ml/kg/min)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21 ± 4</a:t>
                      </a:r>
                      <a:endParaRPr lang="it-IT" sz="160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20 ± 5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0.4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Hand grip test (kg)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34 ± 12</a:t>
                      </a:r>
                      <a:endParaRPr lang="it-IT" sz="160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33 ± 9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0.8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err="1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Sit</a:t>
                      </a: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-to-stand test 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18 (12-33)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13 (9-30)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latin typeface="Gill Sans MT" panose="020B0502020104020203" pitchFamily="34" charset="77"/>
                          <a:ea typeface="Calibri"/>
                          <a:cs typeface="Times New Roman"/>
                        </a:rPr>
                        <a:t>0.01</a:t>
                      </a:r>
                      <a:endParaRPr lang="it-IT" sz="1600" dirty="0">
                        <a:latin typeface="Gill Sans MT" panose="020B0502020104020203" pitchFamily="34" charset="77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323375" y="2190148"/>
            <a:ext cx="258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 </a:t>
            </a:r>
            <a:r>
              <a:rPr lang="it-IT" b="1" dirty="0"/>
              <a:t>4 </a:t>
            </a:r>
            <a:r>
              <a:rPr lang="it-IT" b="1" dirty="0" err="1"/>
              <a:t>weeks</a:t>
            </a:r>
            <a:r>
              <a:rPr lang="it-IT" b="1" dirty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surgery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14144" y="4954306"/>
            <a:ext cx="258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 </a:t>
            </a:r>
            <a:r>
              <a:rPr lang="it-IT" b="1" dirty="0"/>
              <a:t>8 </a:t>
            </a:r>
            <a:r>
              <a:rPr lang="it-IT" b="1" dirty="0" err="1"/>
              <a:t>weeks</a:t>
            </a:r>
            <a:r>
              <a:rPr lang="it-IT" b="1" dirty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surgery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dirty="0" err="1">
                <a:effectLst/>
              </a:rPr>
              <a:t>Physical</a:t>
            </a:r>
            <a:r>
              <a:rPr lang="it-IT" sz="4000" dirty="0">
                <a:effectLst/>
              </a:rPr>
              <a:t> performance at </a:t>
            </a:r>
            <a:r>
              <a:rPr lang="it-IT" sz="4000" dirty="0" err="1">
                <a:effectLst/>
              </a:rPr>
              <a:t>different</a:t>
            </a:r>
            <a:r>
              <a:rPr lang="it-IT" sz="4000" dirty="0">
                <a:effectLst/>
              </a:rPr>
              <a:t> </a:t>
            </a:r>
            <a:r>
              <a:rPr lang="it-IT" sz="4000" dirty="0" err="1">
                <a:effectLst/>
              </a:rPr>
              <a:t>times</a:t>
            </a:r>
            <a:r>
              <a:rPr lang="it-IT" sz="4000" dirty="0">
                <a:effectLst/>
              </a:rPr>
              <a:t> </a:t>
            </a:r>
            <a:r>
              <a:rPr lang="it-IT" sz="4000" dirty="0" err="1">
                <a:effectLst/>
              </a:rPr>
              <a:t>between</a:t>
            </a:r>
            <a:r>
              <a:rPr lang="it-IT" sz="4000" dirty="0">
                <a:effectLst/>
              </a:rPr>
              <a:t> the </a:t>
            </a:r>
            <a:r>
              <a:rPr lang="it-IT" sz="4000" dirty="0" err="1">
                <a:effectLst/>
              </a:rPr>
              <a:t>two</a:t>
            </a:r>
            <a:r>
              <a:rPr lang="it-IT" sz="4000" dirty="0">
                <a:effectLst/>
              </a:rPr>
              <a:t> </a:t>
            </a:r>
            <a:r>
              <a:rPr lang="it-IT" sz="4000" dirty="0" err="1">
                <a:effectLst/>
              </a:rPr>
              <a:t>groups</a:t>
            </a:r>
            <a:endParaRPr lang="it-IT" sz="4000" dirty="0">
              <a:effectLst/>
            </a:endParaRPr>
          </a:p>
        </p:txBody>
      </p:sp>
      <p:pic>
        <p:nvPicPr>
          <p:cNvPr id="3" name="Immagine 2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C7FD991D-5D56-4CD7-8572-95C3A8FB3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92" y="1417638"/>
            <a:ext cx="8629143" cy="53231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dirty="0" err="1">
                <a:effectLst/>
              </a:rPr>
              <a:t>Physical</a:t>
            </a:r>
            <a:r>
              <a:rPr lang="it-IT" sz="4000" dirty="0">
                <a:effectLst/>
              </a:rPr>
              <a:t> performance at </a:t>
            </a:r>
            <a:r>
              <a:rPr lang="it-IT" sz="4000" dirty="0" err="1">
                <a:effectLst/>
              </a:rPr>
              <a:t>different</a:t>
            </a:r>
            <a:r>
              <a:rPr lang="it-IT" sz="4000" dirty="0">
                <a:effectLst/>
              </a:rPr>
              <a:t> </a:t>
            </a:r>
            <a:r>
              <a:rPr lang="it-IT" sz="4000" dirty="0" err="1">
                <a:effectLst/>
              </a:rPr>
              <a:t>times</a:t>
            </a:r>
            <a:r>
              <a:rPr lang="it-IT" sz="4000" dirty="0">
                <a:effectLst/>
              </a:rPr>
              <a:t> </a:t>
            </a:r>
            <a:r>
              <a:rPr lang="it-IT" sz="4000" dirty="0" err="1">
                <a:effectLst/>
              </a:rPr>
              <a:t>between</a:t>
            </a:r>
            <a:r>
              <a:rPr lang="it-IT" sz="4000" dirty="0">
                <a:effectLst/>
              </a:rPr>
              <a:t> the </a:t>
            </a:r>
            <a:r>
              <a:rPr lang="it-IT" sz="4000" dirty="0" err="1">
                <a:effectLst/>
              </a:rPr>
              <a:t>two</a:t>
            </a:r>
            <a:r>
              <a:rPr lang="it-IT" sz="4000" dirty="0">
                <a:effectLst/>
              </a:rPr>
              <a:t> </a:t>
            </a:r>
            <a:r>
              <a:rPr lang="it-IT" sz="4000" dirty="0" err="1">
                <a:effectLst/>
              </a:rPr>
              <a:t>groups</a:t>
            </a:r>
            <a:endParaRPr lang="it-IT" sz="4000" dirty="0">
              <a:effectLst/>
            </a:endParaRPr>
          </a:p>
        </p:txBody>
      </p:sp>
      <p:pic>
        <p:nvPicPr>
          <p:cNvPr id="4" name="Immagine 3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B4CF06EB-C1E1-88C7-AC0A-5609948EF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78" y="1417638"/>
            <a:ext cx="8414372" cy="5189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02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5130C9C-F323-AB7E-6D43-D594DDD4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824271" y="2857499"/>
            <a:ext cx="6022665" cy="11430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effectLst/>
              </a:rPr>
              <a:t>Results:</a:t>
            </a:r>
            <a:br>
              <a:rPr lang="it-IT" sz="4400" dirty="0">
                <a:effectLst/>
              </a:rPr>
            </a:br>
            <a:r>
              <a:rPr lang="it-IT" sz="4400" dirty="0">
                <a:effectLst/>
              </a:rPr>
              <a:t>post-operative </a:t>
            </a:r>
            <a:r>
              <a:rPr lang="it-IT" sz="4400" dirty="0" err="1">
                <a:effectLst/>
              </a:rPr>
              <a:t>variables</a:t>
            </a:r>
            <a:endParaRPr lang="en-GB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64890"/>
              </p:ext>
            </p:extLst>
          </p:nvPr>
        </p:nvGraphicFramePr>
        <p:xfrm>
          <a:off x="1914144" y="279574"/>
          <a:ext cx="7357387" cy="6375613"/>
        </p:xfrm>
        <a:graphic>
          <a:graphicData uri="http://schemas.openxmlformats.org/drawingml/2006/table">
            <a:tbl>
              <a:tblPr/>
              <a:tblGrid>
                <a:gridCol w="290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Variables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Prehabilitation</a:t>
                      </a:r>
                      <a:r>
                        <a:rPr lang="it-IT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Group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(N=35)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Control Group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</a:t>
                      </a:r>
                      <a:r>
                        <a:rPr lang="it-IT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=36)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</a:t>
                      </a:r>
                      <a:r>
                        <a:rPr lang="it-IT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Value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Oral </a:t>
                      </a:r>
                      <a:r>
                        <a:rPr lang="fr-FR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liquid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intake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</a:t>
                      </a:r>
                      <a:r>
                        <a:rPr lang="fr-FR" sz="11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day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)</a:t>
                      </a:r>
                      <a:r>
                        <a:rPr lang="it-IT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Mean</a:t>
                      </a:r>
                      <a:r>
                        <a:rPr lang="fr-FR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 SD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1.66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2.05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1.32 </a:t>
                      </a: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±0</a:t>
                      </a:r>
                      <a:r>
                        <a:rPr lang="en-US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.63</a:t>
                      </a:r>
                      <a:endParaRPr lang="it-IT" sz="11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0.356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Solid oral intake </a:t>
                      </a:r>
                      <a:r>
                        <a:rPr lang="en-US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(day) 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Mean</a:t>
                      </a:r>
                      <a:r>
                        <a:rPr lang="fr-FR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 SD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2.14±2.2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1.94±0.91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0.627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Time to passage of </a:t>
                      </a:r>
                      <a:r>
                        <a:rPr lang="fr-FR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gas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</a:t>
                      </a:r>
                      <a:r>
                        <a:rPr lang="fr-FR" sz="11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day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)</a:t>
                      </a:r>
                      <a:r>
                        <a:rPr lang="it-IT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Mean</a:t>
                      </a:r>
                      <a:r>
                        <a:rPr lang="fr-FR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±SD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2.08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±0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.91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1.8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±0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.83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0.177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Time to passage of stool </a:t>
                      </a:r>
                      <a:r>
                        <a:rPr lang="en-US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(day)</a:t>
                      </a:r>
                      <a:r>
                        <a:rPr lang="it-IT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en-US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Mean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 SD</a:t>
                      </a:r>
                      <a:endParaRPr lang="it-IT" sz="1100" b="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2.94 </a:t>
                      </a: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1.18</a:t>
                      </a:r>
                      <a:endParaRPr lang="it-IT" sz="11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2.97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1.09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0.917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Time to optimal pain control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(NRS&lt;4)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</a:t>
                      </a:r>
                      <a:r>
                        <a:rPr lang="fr-FR" sz="11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day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)</a:t>
                      </a:r>
                      <a:r>
                        <a:rPr lang="it-IT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Mean</a:t>
                      </a:r>
                      <a:r>
                        <a:rPr lang="fr-FR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±SD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2.8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1.65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2.54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1.29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0.471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Early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mobilization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</a:t>
                      </a:r>
                      <a:r>
                        <a:rPr lang="fr-FR" sz="11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day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) 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Mean </a:t>
                      </a:r>
                      <a:r>
                        <a:rPr lang="fr-FR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±SD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2.74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3.22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2.2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0.90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0.340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Fit for </a:t>
                      </a:r>
                      <a:r>
                        <a:rPr lang="fr-FR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discharge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</a:t>
                      </a:r>
                      <a:r>
                        <a:rPr lang="fr-FR" sz="11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day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)</a:t>
                      </a:r>
                      <a:r>
                        <a:rPr lang="it-IT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Mean </a:t>
                      </a:r>
                      <a:r>
                        <a:rPr lang="fr-FR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±SD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4.77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4.25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4.14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1.24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0.404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Discharge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</a:t>
                      </a:r>
                      <a:r>
                        <a:rPr lang="fr-FR" sz="11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day</a:t>
                      </a: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) 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Mean </a:t>
                      </a:r>
                      <a:r>
                        <a:rPr lang="fr-FR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±SD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5.45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4.61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4.8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1.53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0.426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Clavien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- </a:t>
                      </a:r>
                      <a:r>
                        <a:rPr lang="fr-FR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Dindo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complications </a:t>
                      </a:r>
                      <a:r>
                        <a:rPr lang="fr-FR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[N (%)]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Total 15/71 (21.1)</a:t>
                      </a:r>
                      <a:endParaRPr lang="it-IT" sz="1100" b="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Grade I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Grade II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Grade IIIa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Grade IIIb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Grade IV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Grade V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 (5.7)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 4</a:t>
                      </a:r>
                      <a:r>
                        <a:rPr lang="it-IT" sz="1100" kern="100" baseline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(11.4)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(2.8)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 (0.0) 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 (0.0)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 (0.0)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 (13.9)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 (5.5)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(2.8)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 (0.0)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 (0.0)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(2,8)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0.565</a:t>
                      </a:r>
                    </a:p>
                  </a:txBody>
                  <a:tcPr marL="2482" marR="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Reintervention </a:t>
                      </a: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[N (%)]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</a:t>
                      </a:r>
                      <a:r>
                        <a:rPr lang="it-IT" sz="1100" kern="100">
                          <a:solidFill>
                            <a:srgbClr val="384047"/>
                          </a:solidFill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2.8</a:t>
                      </a: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)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 (</a:t>
                      </a:r>
                      <a:r>
                        <a:rPr lang="it-IT" sz="1100" kern="100">
                          <a:solidFill>
                            <a:srgbClr val="384047"/>
                          </a:solidFill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5.5</a:t>
                      </a: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)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0.572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30-day </a:t>
                      </a:r>
                      <a:r>
                        <a:rPr lang="fr-FR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hospital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1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re-admission</a:t>
                      </a:r>
                      <a:r>
                        <a:rPr lang="fr-FR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[N (%)]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 (0.0)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</a:t>
                      </a:r>
                      <a:r>
                        <a:rPr lang="it-IT" sz="1100" kern="100" dirty="0">
                          <a:solidFill>
                            <a:srgbClr val="384047"/>
                          </a:solidFill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2.8)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0.321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30-day mortality </a:t>
                      </a: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[N (%)]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 (0.0)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</a:t>
                      </a:r>
                      <a:r>
                        <a:rPr lang="it-IT" sz="1100" kern="100" dirty="0">
                          <a:solidFill>
                            <a:srgbClr val="384047"/>
                          </a:solidFill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2.8</a:t>
                      </a: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)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0.321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TNM staging </a:t>
                      </a: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[N (%)]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I</a:t>
                      </a:r>
                      <a:endParaRPr lang="it-IT" sz="1100" b="1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II</a:t>
                      </a:r>
                      <a:endParaRPr lang="it-IT" sz="1100" b="1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III</a:t>
                      </a:r>
                      <a:endParaRPr lang="it-IT" sz="1100" b="1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IV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1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7 (</a:t>
                      </a:r>
                      <a:r>
                        <a:rPr lang="en-US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20.0)</a:t>
                      </a:r>
                      <a:endParaRPr lang="it-IT" sz="11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11 (31.4)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8 (22.8)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 (25.7)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 (0.0)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 (11.1)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11 (30.5)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13 (36.1)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8 (22.2)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 (0.0)</a:t>
                      </a: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0.561</a:t>
                      </a:r>
                      <a:endParaRPr lang="it-IT" sz="11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482" marR="2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Ovale 3">
            <a:extLst>
              <a:ext uri="{FF2B5EF4-FFF2-40B4-BE49-F238E27FC236}">
                <a16:creationId xmlns:a16="http://schemas.microsoft.com/office/drawing/2014/main" id="{0D6B7B41-C35C-090C-061E-E28C6B754910}"/>
              </a:ext>
            </a:extLst>
          </p:cNvPr>
          <p:cNvSpPr/>
          <p:nvPr/>
        </p:nvSpPr>
        <p:spPr>
          <a:xfrm>
            <a:off x="8427016" y="2800011"/>
            <a:ext cx="614149" cy="464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57FCFE1-6DBD-5E6A-F426-B6138E2AA727}"/>
              </a:ext>
            </a:extLst>
          </p:cNvPr>
          <p:cNvSpPr/>
          <p:nvPr/>
        </p:nvSpPr>
        <p:spPr>
          <a:xfrm>
            <a:off x="8430559" y="3250129"/>
            <a:ext cx="614149" cy="464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24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effectLst/>
              </a:rPr>
              <a:t>Discussion</a:t>
            </a:r>
            <a:endParaRPr lang="it-IT" dirty="0">
              <a:effectLst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58D62015-0225-DC43-89C9-3F20AD08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it-IT" sz="2200" dirty="0"/>
              <a:t>The </a:t>
            </a:r>
            <a:r>
              <a:rPr lang="it-IT" sz="2200" b="1" dirty="0"/>
              <a:t>preliminary results </a:t>
            </a:r>
            <a:r>
              <a:rPr lang="it-IT" sz="2200" dirty="0" err="1"/>
              <a:t>showed</a:t>
            </a:r>
            <a:r>
              <a:rPr lang="it-IT" sz="2200" dirty="0"/>
              <a:t> a </a:t>
            </a:r>
            <a:r>
              <a:rPr lang="it-IT" sz="2200" dirty="0" err="1"/>
              <a:t>greater</a:t>
            </a:r>
            <a:r>
              <a:rPr lang="it-IT" sz="2200" dirty="0"/>
              <a:t> </a:t>
            </a:r>
            <a:r>
              <a:rPr lang="it-IT" sz="2200" b="1" dirty="0" err="1"/>
              <a:t>improvement</a:t>
            </a:r>
            <a:r>
              <a:rPr lang="it-IT" sz="2200" b="1" dirty="0"/>
              <a:t> of </a:t>
            </a:r>
            <a:r>
              <a:rPr lang="it-IT" sz="2200" b="1" dirty="0" err="1"/>
              <a:t>functional</a:t>
            </a:r>
            <a:r>
              <a:rPr lang="it-IT" sz="2200" b="1" dirty="0"/>
              <a:t> </a:t>
            </a:r>
            <a:r>
              <a:rPr lang="it-IT" sz="2200" b="1" dirty="0" err="1"/>
              <a:t>physical</a:t>
            </a:r>
            <a:r>
              <a:rPr lang="it-IT" sz="2200" b="1" dirty="0"/>
              <a:t> performances </a:t>
            </a:r>
            <a:r>
              <a:rPr lang="it-IT" sz="2200" dirty="0"/>
              <a:t>in </a:t>
            </a:r>
            <a:r>
              <a:rPr lang="it-IT" sz="2200" dirty="0" err="1"/>
              <a:t>prehabilitation</a:t>
            </a:r>
            <a:r>
              <a:rPr lang="it-IT" sz="2200" dirty="0"/>
              <a:t> group vs control group;</a:t>
            </a:r>
          </a:p>
          <a:p>
            <a:pPr algn="just">
              <a:lnSpc>
                <a:spcPct val="120000"/>
              </a:lnSpc>
            </a:pPr>
            <a:endParaRPr lang="it-IT" sz="2200" dirty="0"/>
          </a:p>
          <a:p>
            <a:pPr algn="just">
              <a:lnSpc>
                <a:spcPct val="120000"/>
              </a:lnSpc>
            </a:pPr>
            <a:r>
              <a:rPr lang="fr-FR" sz="2200" dirty="0"/>
              <a:t>There </a:t>
            </a:r>
            <a:r>
              <a:rPr lang="fr-FR" sz="2200" dirty="0" err="1"/>
              <a:t>was</a:t>
            </a:r>
            <a:r>
              <a:rPr lang="fr-FR" sz="2200" dirty="0"/>
              <a:t> no </a:t>
            </a:r>
            <a:r>
              <a:rPr lang="fr-FR" sz="2200" dirty="0" err="1"/>
              <a:t>difference</a:t>
            </a:r>
            <a:r>
              <a:rPr lang="fr-FR" sz="2200" dirty="0"/>
              <a:t> in </a:t>
            </a:r>
            <a:r>
              <a:rPr lang="fr-FR" sz="2200" b="1" dirty="0" err="1"/>
              <a:t>postoperative</a:t>
            </a:r>
            <a:r>
              <a:rPr lang="fr-FR" sz="2200" b="1" dirty="0"/>
              <a:t> complications </a:t>
            </a:r>
            <a:r>
              <a:rPr lang="fr-FR" sz="2200" dirty="0"/>
              <a:t>and </a:t>
            </a:r>
            <a:r>
              <a:rPr lang="fr-FR" sz="2200" b="1" dirty="0" err="1"/>
              <a:t>hospital</a:t>
            </a:r>
            <a:r>
              <a:rPr lang="fr-FR" sz="2200" b="1" dirty="0"/>
              <a:t> </a:t>
            </a:r>
            <a:r>
              <a:rPr lang="fr-FR" sz="2200" b="1" dirty="0" err="1"/>
              <a:t>lenght</a:t>
            </a:r>
            <a:r>
              <a:rPr lang="fr-FR" sz="2200" b="1" dirty="0"/>
              <a:t> of </a:t>
            </a:r>
            <a:r>
              <a:rPr lang="fr-FR" sz="2200" b="1" dirty="0" err="1"/>
              <a:t>stay</a:t>
            </a:r>
            <a:r>
              <a:rPr lang="fr-FR" sz="2200" b="1" dirty="0"/>
              <a:t> </a:t>
            </a:r>
            <a:r>
              <a:rPr lang="fr-FR" sz="2200" dirty="0" err="1"/>
              <a:t>between</a:t>
            </a:r>
            <a:r>
              <a:rPr lang="fr-FR" sz="2200" dirty="0"/>
              <a:t> the </a:t>
            </a:r>
            <a:r>
              <a:rPr lang="fr-FR" sz="2200" dirty="0" err="1"/>
              <a:t>two</a:t>
            </a:r>
            <a:r>
              <a:rPr lang="fr-FR" sz="2200" dirty="0"/>
              <a:t> groups, </a:t>
            </a:r>
            <a:r>
              <a:rPr lang="fr-FR" sz="2200" dirty="0" err="1"/>
              <a:t>both</a:t>
            </a:r>
            <a:r>
              <a:rPr lang="fr-FR" sz="2200" dirty="0"/>
              <a:t> </a:t>
            </a:r>
            <a:r>
              <a:rPr lang="fr-FR" sz="2200" dirty="0" err="1"/>
              <a:t>treated</a:t>
            </a:r>
            <a:r>
              <a:rPr lang="fr-FR" sz="2200" dirty="0"/>
              <a:t> by </a:t>
            </a:r>
            <a:r>
              <a:rPr lang="fr-FR" sz="2200" dirty="0" err="1"/>
              <a:t>minimally</a:t>
            </a:r>
            <a:r>
              <a:rPr lang="fr-FR" sz="2200" dirty="0"/>
              <a:t> invasive </a:t>
            </a:r>
            <a:r>
              <a:rPr lang="fr-FR" sz="2200" dirty="0" err="1"/>
              <a:t>surgical</a:t>
            </a:r>
            <a:r>
              <a:rPr lang="fr-FR" sz="2200" dirty="0"/>
              <a:t> technique and </a:t>
            </a:r>
            <a:r>
              <a:rPr lang="fr-FR" sz="2200" dirty="0" err="1"/>
              <a:t>following</a:t>
            </a:r>
            <a:r>
              <a:rPr lang="fr-FR" sz="2200" dirty="0"/>
              <a:t> ERAS </a:t>
            </a:r>
            <a:r>
              <a:rPr lang="fr-FR" sz="2200" dirty="0" err="1"/>
              <a:t>perioperative</a:t>
            </a:r>
            <a:r>
              <a:rPr lang="fr-FR" sz="2200" dirty="0"/>
              <a:t> care </a:t>
            </a:r>
            <a:r>
              <a:rPr lang="fr-FR" sz="2200" dirty="0" err="1"/>
              <a:t>principles</a:t>
            </a:r>
            <a:r>
              <a:rPr lang="fr-FR" sz="2200" dirty="0"/>
              <a:t>;</a:t>
            </a:r>
          </a:p>
          <a:p>
            <a:pPr>
              <a:lnSpc>
                <a:spcPct val="120000"/>
              </a:lnSpc>
            </a:pPr>
            <a:endParaRPr lang="fr-FR" sz="2200" dirty="0"/>
          </a:p>
          <a:p>
            <a:pPr>
              <a:lnSpc>
                <a:spcPct val="120000"/>
              </a:lnSpc>
            </a:pPr>
            <a:r>
              <a:rPr lang="fr-FR" sz="2200" dirty="0" err="1"/>
              <a:t>However</a:t>
            </a:r>
            <a:r>
              <a:rPr lang="fr-FR" sz="2200" dirty="0"/>
              <a:t>, </a:t>
            </a:r>
            <a:r>
              <a:rPr lang="fr-FR" sz="2200" dirty="0" err="1"/>
              <a:t>this</a:t>
            </a:r>
            <a:r>
              <a:rPr lang="fr-FR" sz="2200" dirty="0"/>
              <a:t> </a:t>
            </a:r>
            <a:r>
              <a:rPr lang="fr-FR" sz="2200" dirty="0" err="1"/>
              <a:t>study</a:t>
            </a:r>
            <a:r>
              <a:rPr lang="fr-FR" sz="2200" dirty="0"/>
              <a:t> </a:t>
            </a:r>
            <a:r>
              <a:rPr lang="fr-FR" sz="2200" dirty="0" err="1"/>
              <a:t>was</a:t>
            </a:r>
            <a:r>
              <a:rPr lang="fr-FR" sz="2200" dirty="0"/>
              <a:t> not </a:t>
            </a:r>
            <a:r>
              <a:rPr lang="fr-FR" sz="2200" dirty="0" err="1"/>
              <a:t>powered</a:t>
            </a:r>
            <a:r>
              <a:rPr lang="fr-FR" sz="2200" dirty="0"/>
              <a:t> to </a:t>
            </a:r>
            <a:r>
              <a:rPr lang="fr-FR" sz="2200" dirty="0" err="1"/>
              <a:t>determine</a:t>
            </a:r>
            <a:r>
              <a:rPr lang="fr-FR" sz="2200" dirty="0"/>
              <a:t> the impact of </a:t>
            </a:r>
            <a:r>
              <a:rPr lang="fr-FR" sz="2200" dirty="0" err="1"/>
              <a:t>prehabilitation</a:t>
            </a:r>
            <a:r>
              <a:rPr lang="fr-FR" sz="2200" dirty="0"/>
              <a:t> on </a:t>
            </a:r>
            <a:r>
              <a:rPr lang="fr-FR" sz="2200" dirty="0" err="1"/>
              <a:t>postoperative</a:t>
            </a:r>
            <a:r>
              <a:rPr lang="fr-FR" sz="2200" dirty="0"/>
              <a:t> </a:t>
            </a:r>
            <a:r>
              <a:rPr lang="fr-FR" sz="2200" dirty="0" err="1"/>
              <a:t>outcomes</a:t>
            </a:r>
            <a:r>
              <a:rPr lang="fr-FR" sz="2200" dirty="0"/>
              <a:t>;</a:t>
            </a:r>
          </a:p>
          <a:p>
            <a:pPr>
              <a:lnSpc>
                <a:spcPct val="120000"/>
              </a:lnSpc>
            </a:pPr>
            <a:endParaRPr lang="fr-FR" sz="2200" dirty="0"/>
          </a:p>
          <a:p>
            <a:pPr>
              <a:lnSpc>
                <a:spcPct val="120000"/>
              </a:lnSpc>
            </a:pPr>
            <a:r>
              <a:rPr lang="fr-FR" sz="2200" dirty="0"/>
              <a:t> </a:t>
            </a:r>
            <a:r>
              <a:rPr lang="fr-FR" sz="2200" dirty="0" err="1"/>
              <a:t>Finally</a:t>
            </a:r>
            <a:r>
              <a:rPr lang="fr-FR" sz="2200" dirty="0"/>
              <a:t>, the </a:t>
            </a:r>
            <a:r>
              <a:rPr lang="fr-FR" sz="2200" dirty="0" err="1"/>
              <a:t>analysis</a:t>
            </a:r>
            <a:r>
              <a:rPr lang="fr-FR" sz="2200" dirty="0"/>
              <a:t> of indirect </a:t>
            </a:r>
            <a:r>
              <a:rPr lang="fr-FR" sz="2200" dirty="0" err="1"/>
              <a:t>healthcare</a:t>
            </a:r>
            <a:r>
              <a:rPr lang="fr-FR" sz="2200" dirty="0"/>
              <a:t> </a:t>
            </a:r>
            <a:r>
              <a:rPr lang="fr-FR" sz="2200" dirty="0" err="1"/>
              <a:t>costs</a:t>
            </a:r>
            <a:r>
              <a:rPr lang="fr-FR" sz="2200" dirty="0"/>
              <a:t> </a:t>
            </a:r>
            <a:r>
              <a:rPr lang="fr-FR" sz="2200" dirty="0" err="1"/>
              <a:t>is</a:t>
            </a:r>
            <a:r>
              <a:rPr lang="fr-FR" sz="2200" dirty="0"/>
              <a:t> </a:t>
            </a:r>
            <a:r>
              <a:rPr lang="fr-FR" sz="2200" dirty="0" err="1"/>
              <a:t>still</a:t>
            </a:r>
            <a:r>
              <a:rPr lang="fr-FR" sz="2200" dirty="0"/>
              <a:t> </a:t>
            </a:r>
            <a:r>
              <a:rPr lang="fr-FR" sz="2200" dirty="0" err="1"/>
              <a:t>ongoing</a:t>
            </a:r>
            <a:r>
              <a:rPr lang="fr-FR" sz="2200" dirty="0"/>
              <a:t>.</a:t>
            </a:r>
            <a:endParaRPr lang="it-IT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effectLst/>
              </a:rPr>
              <a:t>Conclusion</a:t>
            </a:r>
            <a:endParaRPr lang="it-IT" dirty="0">
              <a:effectLst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20D4925-6AD5-2D77-EE95-D5131A981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fr-FR" dirty="0"/>
              <a:t>The </a:t>
            </a:r>
            <a:r>
              <a:rPr lang="fr-FR" dirty="0" err="1"/>
              <a:t>prehabilitation</a:t>
            </a:r>
            <a:r>
              <a:rPr lang="fr-FR" dirty="0"/>
              <a:t> </a:t>
            </a:r>
            <a:r>
              <a:rPr lang="fr-FR" dirty="0" err="1"/>
              <a:t>protocol</a:t>
            </a:r>
            <a:r>
              <a:rPr lang="fr-FR" dirty="0"/>
              <a:t> has </a:t>
            </a:r>
            <a:r>
              <a:rPr lang="fr-FR" dirty="0" err="1"/>
              <a:t>proven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b="1" dirty="0" err="1"/>
              <a:t>feasible</a:t>
            </a:r>
            <a:r>
              <a:rPr lang="fr-FR" dirty="0"/>
              <a:t> and </a:t>
            </a:r>
            <a:r>
              <a:rPr lang="fr-FR" b="1" dirty="0" err="1"/>
              <a:t>safe</a:t>
            </a:r>
            <a:r>
              <a:rPr lang="fr-FR" dirty="0"/>
              <a:t> and the </a:t>
            </a:r>
            <a:r>
              <a:rPr lang="fr-FR" dirty="0" err="1"/>
              <a:t>proposed</a:t>
            </a:r>
            <a:r>
              <a:rPr lang="fr-FR" dirty="0"/>
              <a:t> training </a:t>
            </a:r>
            <a:r>
              <a:rPr lang="fr-FR" dirty="0" err="1"/>
              <a:t>was</a:t>
            </a:r>
            <a:r>
              <a:rPr lang="fr-FR" dirty="0"/>
              <a:t> effective in </a:t>
            </a:r>
            <a:r>
              <a:rPr lang="fr-FR" b="1" dirty="0" err="1"/>
              <a:t>improving</a:t>
            </a:r>
            <a:r>
              <a:rPr lang="fr-FR" b="1" dirty="0"/>
              <a:t> </a:t>
            </a:r>
            <a:r>
              <a:rPr lang="fr-FR" b="1" dirty="0" err="1"/>
              <a:t>exercise</a:t>
            </a:r>
            <a:r>
              <a:rPr lang="fr-FR" b="1" dirty="0"/>
              <a:t> </a:t>
            </a:r>
            <a:r>
              <a:rPr lang="fr-FR" b="1" dirty="0" err="1"/>
              <a:t>functional</a:t>
            </a:r>
            <a:r>
              <a:rPr lang="fr-FR" b="1" dirty="0"/>
              <a:t> </a:t>
            </a:r>
            <a:r>
              <a:rPr lang="fr-FR" b="1" dirty="0" err="1"/>
              <a:t>capacity</a:t>
            </a:r>
            <a:r>
              <a:rPr lang="fr-FR" b="1" dirty="0"/>
              <a:t> </a:t>
            </a:r>
            <a:r>
              <a:rPr lang="fr-FR" dirty="0"/>
              <a:t>in </a:t>
            </a:r>
            <a:r>
              <a:rPr lang="fr-FR" dirty="0" err="1"/>
              <a:t>surgical</a:t>
            </a:r>
            <a:r>
              <a:rPr lang="fr-FR" dirty="0"/>
              <a:t> patients, due to </a:t>
            </a:r>
            <a:r>
              <a:rPr lang="fr-FR" dirty="0" err="1"/>
              <a:t>multidisciplinary</a:t>
            </a:r>
            <a:r>
              <a:rPr lang="fr-FR" dirty="0"/>
              <a:t> </a:t>
            </a:r>
            <a:r>
              <a:rPr lang="fr-FR" dirty="0" err="1"/>
              <a:t>involvement</a:t>
            </a:r>
            <a:r>
              <a:rPr lang="fr-FR" dirty="0"/>
              <a:t>;</a:t>
            </a:r>
          </a:p>
          <a:p>
            <a:pPr algn="just">
              <a:lnSpc>
                <a:spcPct val="110000"/>
              </a:lnSpc>
            </a:pPr>
            <a:endParaRPr lang="fr-FR" dirty="0"/>
          </a:p>
          <a:p>
            <a:pPr algn="just">
              <a:lnSpc>
                <a:spcPct val="110000"/>
              </a:lnSpc>
            </a:pP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given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findings</a:t>
            </a:r>
            <a:r>
              <a:rPr lang="fr-FR" dirty="0"/>
              <a:t> are preliminary and </a:t>
            </a:r>
            <a:r>
              <a:rPr lang="fr-FR" dirty="0" err="1"/>
              <a:t>considering</a:t>
            </a:r>
            <a:r>
              <a:rPr lang="fr-FR" dirty="0"/>
              <a:t>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influencing</a:t>
            </a:r>
            <a:r>
              <a:rPr lang="fr-FR" dirty="0"/>
              <a:t> </a:t>
            </a:r>
            <a:r>
              <a:rPr lang="fr-FR" dirty="0" err="1"/>
              <a:t>factors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dirty="0" err="1"/>
              <a:t>determinable</a:t>
            </a:r>
            <a:r>
              <a:rPr lang="fr-FR" dirty="0"/>
              <a:t> </a:t>
            </a:r>
            <a:r>
              <a:rPr lang="fr-FR" dirty="0" err="1"/>
              <a:t>whether</a:t>
            </a:r>
            <a:r>
              <a:rPr lang="fr-FR" dirty="0"/>
              <a:t> the </a:t>
            </a:r>
            <a:r>
              <a:rPr lang="fr-FR" dirty="0" err="1"/>
              <a:t>proposed</a:t>
            </a:r>
            <a:r>
              <a:rPr lang="fr-FR" dirty="0"/>
              <a:t> intervention can </a:t>
            </a:r>
            <a:r>
              <a:rPr lang="fr-FR" dirty="0" err="1"/>
              <a:t>effectively</a:t>
            </a:r>
            <a:r>
              <a:rPr lang="fr-FR" dirty="0"/>
              <a:t> </a:t>
            </a:r>
            <a:r>
              <a:rPr lang="fr-FR" dirty="0" err="1"/>
              <a:t>reduce</a:t>
            </a:r>
            <a:r>
              <a:rPr lang="fr-FR" dirty="0"/>
              <a:t> </a:t>
            </a:r>
            <a:r>
              <a:rPr lang="fr-FR" b="1" dirty="0" err="1"/>
              <a:t>postoperative</a:t>
            </a:r>
            <a:r>
              <a:rPr lang="fr-FR" b="1" dirty="0"/>
              <a:t> complications </a:t>
            </a:r>
            <a:r>
              <a:rPr lang="fr-FR" dirty="0"/>
              <a:t>and </a:t>
            </a:r>
            <a:r>
              <a:rPr lang="fr-FR" b="1" dirty="0" err="1"/>
              <a:t>hospital</a:t>
            </a:r>
            <a:r>
              <a:rPr lang="fr-FR" b="1" dirty="0"/>
              <a:t> </a:t>
            </a:r>
            <a:r>
              <a:rPr lang="fr-FR" b="1" dirty="0" err="1"/>
              <a:t>stay</a:t>
            </a:r>
            <a:r>
              <a:rPr lang="fr-FR" b="1" dirty="0"/>
              <a:t> duration</a:t>
            </a:r>
            <a:r>
              <a:rPr lang="fr-FR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icket&#10;&#10;Description automatically generated">
            <a:extLst>
              <a:ext uri="{FF2B5EF4-FFF2-40B4-BE49-F238E27FC236}">
                <a16:creationId xmlns:a16="http://schemas.microsoft.com/office/drawing/2014/main" id="{7F9983F9-8A2F-338C-B61D-16A66DB3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1"/>
            <a:ext cx="6572352" cy="36987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7BAC34-D776-1F9E-96B0-620FA402FE62}"/>
              </a:ext>
            </a:extLst>
          </p:cNvPr>
          <p:cNvSpPr txBox="1"/>
          <p:nvPr/>
        </p:nvSpPr>
        <p:spPr>
          <a:xfrm>
            <a:off x="3450198" y="6536681"/>
            <a:ext cx="2198570" cy="26930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150" b="1" kern="1200" dirty="0">
                <a:solidFill>
                  <a:srgbClr val="009959"/>
                </a:solidFill>
                <a:effectLst/>
                <a:latin typeface="Arial" charset="0"/>
                <a:ea typeface="Times New Roman" charset="0"/>
                <a:cs typeface="+mn-cs"/>
              </a:rPr>
              <a:t>DEPARTMENT OF SURGERY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928523D-BB13-FBF4-169A-E29278C81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867083" y="5585457"/>
            <a:ext cx="1156138" cy="102217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C87181C-E260-8866-460F-50F2FEE2AD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4"/>
          <a:stretch/>
        </p:blipFill>
        <p:spPr>
          <a:xfrm>
            <a:off x="2473579" y="5688162"/>
            <a:ext cx="828583" cy="8633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4B848A3-F279-DD15-2B98-EB21F1C7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32293"/>
          <a:stretch/>
        </p:blipFill>
        <p:spPr>
          <a:xfrm>
            <a:off x="3356513" y="5736917"/>
            <a:ext cx="3524907" cy="623247"/>
          </a:xfrm>
          <a:prstGeom prst="rect">
            <a:avLst/>
          </a:prstGeom>
        </p:spPr>
      </p:pic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E555DFB0-3E41-295D-E96A-92B04B742DDA}"/>
              </a:ext>
            </a:extLst>
          </p:cNvPr>
          <p:cNvCxnSpPr/>
          <p:nvPr/>
        </p:nvCxnSpPr>
        <p:spPr>
          <a:xfrm>
            <a:off x="2321179" y="5508788"/>
            <a:ext cx="9144000" cy="0"/>
          </a:xfrm>
          <a:prstGeom prst="line">
            <a:avLst/>
          </a:prstGeom>
          <a:ln w="12700">
            <a:solidFill>
              <a:srgbClr val="7EC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8E82DE38-0E4C-9B89-0413-87746455D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1"/>
          <a:stretch/>
        </p:blipFill>
        <p:spPr bwMode="auto">
          <a:xfrm>
            <a:off x="9934321" y="5508788"/>
            <a:ext cx="1378552" cy="11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ottotitolo 15">
            <a:extLst>
              <a:ext uri="{FF2B5EF4-FFF2-40B4-BE49-F238E27FC236}">
                <a16:creationId xmlns:a16="http://schemas.microsoft.com/office/drawing/2014/main" id="{DEF993FC-2A7E-8CAF-EB17-43FE42876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660" y="4256385"/>
            <a:ext cx="9875520" cy="694815"/>
          </a:xfrm>
        </p:spPr>
        <p:txBody>
          <a:bodyPr anchor="ctr">
            <a:normAutofit/>
          </a:bodyPr>
          <a:lstStyle/>
          <a:p>
            <a:r>
              <a:rPr lang="it-IT" sz="3200" dirty="0"/>
              <a:t>I </a:t>
            </a:r>
            <a:r>
              <a:rPr lang="it-IT" sz="3200" dirty="0" err="1"/>
              <a:t>have</a:t>
            </a:r>
            <a:r>
              <a:rPr lang="it-IT" sz="3200" dirty="0"/>
              <a:t> no </a:t>
            </a:r>
            <a:r>
              <a:rPr lang="it-IT" sz="3200" dirty="0" err="1"/>
              <a:t>conflicts</a:t>
            </a:r>
            <a:r>
              <a:rPr lang="it-IT" sz="3200" dirty="0"/>
              <a:t> of </a:t>
            </a:r>
            <a:r>
              <a:rPr lang="it-IT" sz="3200" dirty="0" err="1"/>
              <a:t>interest</a:t>
            </a:r>
            <a:r>
              <a:rPr lang="it-IT" sz="3200" dirty="0"/>
              <a:t> or </a:t>
            </a:r>
            <a:r>
              <a:rPr lang="it-IT" sz="3200" dirty="0" err="1"/>
              <a:t>financial</a:t>
            </a:r>
            <a:r>
              <a:rPr lang="it-IT" sz="3200" dirty="0"/>
              <a:t> </a:t>
            </a:r>
            <a:r>
              <a:rPr lang="it-IT" sz="3200" dirty="0" err="1"/>
              <a:t>ties</a:t>
            </a:r>
            <a:r>
              <a:rPr lang="it-IT" sz="3200" dirty="0"/>
              <a:t> to </a:t>
            </a:r>
            <a:r>
              <a:rPr lang="it-IT" sz="3200" dirty="0" err="1"/>
              <a:t>disclose</a:t>
            </a:r>
            <a:r>
              <a:rPr lang="it-IT" sz="3200" dirty="0"/>
              <a:t>.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D579CE9-5BB3-3E14-AC0E-34BFAD912336}"/>
              </a:ext>
            </a:extLst>
          </p:cNvPr>
          <p:cNvSpPr/>
          <p:nvPr/>
        </p:nvSpPr>
        <p:spPr>
          <a:xfrm>
            <a:off x="3450198" y="6301063"/>
            <a:ext cx="343122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14400" algn="l"/>
              </a:tabLst>
            </a:pPr>
            <a:r>
              <a:rPr lang="it-IT" sz="1250" b="1" dirty="0">
                <a:solidFill>
                  <a:srgbClr val="009959"/>
                </a:solidFill>
                <a:effectLst/>
                <a:latin typeface="Arial" charset="0"/>
                <a:ea typeface="Times New Roman" charset="0"/>
              </a:rPr>
              <a:t>Azienda Unità Sanitaria Locale di Ferrara</a:t>
            </a:r>
            <a:endParaRPr lang="it-IT" sz="1250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8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>
                <a:effectLst/>
              </a:rPr>
              <a:t>Introduction</a:t>
            </a:r>
            <a:endParaRPr lang="it-IT" b="1" dirty="0">
              <a:effectLst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5414A78-A326-A121-FCCF-537950489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SzPct val="100000"/>
            </a:pPr>
            <a:r>
              <a:rPr lang="it-IT" sz="2400" b="1" dirty="0" err="1"/>
              <a:t>Postoperative</a:t>
            </a:r>
            <a:r>
              <a:rPr lang="it-IT" sz="2400" b="1" dirty="0"/>
              <a:t> </a:t>
            </a:r>
            <a:r>
              <a:rPr lang="it-IT" sz="2400" b="1" dirty="0" err="1"/>
              <a:t>complications</a:t>
            </a:r>
            <a:r>
              <a:rPr lang="it-IT" sz="2400" b="1" dirty="0"/>
              <a:t> </a:t>
            </a:r>
            <a:r>
              <a:rPr lang="it-IT" sz="2400" dirty="0" err="1"/>
              <a:t>occur</a:t>
            </a:r>
            <a:r>
              <a:rPr lang="it-IT" sz="2400" dirty="0"/>
              <a:t> in up to 50% of </a:t>
            </a:r>
            <a:r>
              <a:rPr lang="it-IT" sz="2400" dirty="0" err="1"/>
              <a:t>patients</a:t>
            </a:r>
            <a:r>
              <a:rPr lang="it-IT" sz="2400" dirty="0"/>
              <a:t> </a:t>
            </a:r>
            <a:r>
              <a:rPr lang="it-IT" sz="2400" dirty="0" err="1"/>
              <a:t>undergoing</a:t>
            </a:r>
            <a:r>
              <a:rPr lang="it-IT" sz="2400" dirty="0"/>
              <a:t> </a:t>
            </a:r>
            <a:r>
              <a:rPr lang="it-IT" sz="2400" dirty="0" err="1"/>
              <a:t>cancer</a:t>
            </a:r>
            <a:r>
              <a:rPr lang="it-IT" sz="2400" dirty="0"/>
              <a:t> </a:t>
            </a:r>
            <a:r>
              <a:rPr lang="it-IT" sz="2400" dirty="0" err="1"/>
              <a:t>colorectal</a:t>
            </a:r>
            <a:r>
              <a:rPr lang="it-IT" sz="2400" dirty="0"/>
              <a:t> </a:t>
            </a:r>
            <a:r>
              <a:rPr lang="it-IT" sz="2400" dirty="0" err="1"/>
              <a:t>resection</a:t>
            </a:r>
            <a:r>
              <a:rPr lang="it-IT" sz="2400" dirty="0"/>
              <a:t> and are </a:t>
            </a:r>
            <a:r>
              <a:rPr lang="it-IT" sz="2400" dirty="0" err="1"/>
              <a:t>associated</a:t>
            </a:r>
            <a:r>
              <a:rPr lang="it-IT" sz="2400" dirty="0"/>
              <a:t> with </a:t>
            </a:r>
            <a:r>
              <a:rPr lang="it-IT" sz="2400" dirty="0" err="1"/>
              <a:t>poor</a:t>
            </a:r>
            <a:r>
              <a:rPr lang="it-IT" sz="2400" dirty="0"/>
              <a:t> </a:t>
            </a:r>
            <a:r>
              <a:rPr lang="it-IT" sz="2400" dirty="0" err="1"/>
              <a:t>prognosis</a:t>
            </a:r>
            <a:r>
              <a:rPr lang="it-IT" sz="2400" dirty="0"/>
              <a:t>, </a:t>
            </a:r>
            <a:r>
              <a:rPr lang="it-IT" sz="2400" dirty="0" err="1"/>
              <a:t>increased</a:t>
            </a:r>
            <a:r>
              <a:rPr lang="it-IT" sz="2400" dirty="0"/>
              <a:t> costs, and </a:t>
            </a:r>
            <a:r>
              <a:rPr lang="it-IT" sz="2400" dirty="0" err="1"/>
              <a:t>lower</a:t>
            </a:r>
            <a:r>
              <a:rPr lang="it-IT" sz="2400" dirty="0"/>
              <a:t> health-</a:t>
            </a:r>
            <a:r>
              <a:rPr lang="it-IT" sz="2400" dirty="0" err="1"/>
              <a:t>related</a:t>
            </a:r>
            <a:r>
              <a:rPr lang="it-IT" sz="2400" dirty="0"/>
              <a:t> </a:t>
            </a:r>
            <a:r>
              <a:rPr lang="it-IT" sz="2400" dirty="0" err="1"/>
              <a:t>quality</a:t>
            </a:r>
            <a:r>
              <a:rPr lang="it-IT" sz="2400" dirty="0"/>
              <a:t> of life;</a:t>
            </a:r>
          </a:p>
          <a:p>
            <a:pPr algn="just">
              <a:buSzPct val="100000"/>
            </a:pPr>
            <a:endParaRPr lang="it-IT" sz="2400" dirty="0"/>
          </a:p>
          <a:p>
            <a:pPr algn="just">
              <a:buSzPct val="100000"/>
            </a:pPr>
            <a:r>
              <a:rPr lang="fr-FR" sz="2400" dirty="0"/>
              <a:t>Even </a:t>
            </a:r>
            <a:r>
              <a:rPr lang="fr-FR" sz="2400" dirty="0" err="1"/>
              <a:t>with</a:t>
            </a:r>
            <a:r>
              <a:rPr lang="fr-FR" sz="2400" dirty="0"/>
              <a:t> no complications, major </a:t>
            </a:r>
            <a:r>
              <a:rPr lang="fr-FR" sz="2400" dirty="0" err="1"/>
              <a:t>surgery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associated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20 to 40% </a:t>
            </a:r>
            <a:r>
              <a:rPr lang="fr-FR" sz="2400" dirty="0" err="1"/>
              <a:t>reduction</a:t>
            </a:r>
            <a:r>
              <a:rPr lang="fr-FR" sz="2400" dirty="0"/>
              <a:t> in </a:t>
            </a:r>
            <a:r>
              <a:rPr lang="fr-FR" sz="2400" b="1" dirty="0" err="1"/>
              <a:t>physiological</a:t>
            </a:r>
            <a:r>
              <a:rPr lang="fr-FR" sz="2400" b="1" dirty="0"/>
              <a:t> and </a:t>
            </a:r>
            <a:r>
              <a:rPr lang="fr-FR" sz="2400" b="1" dirty="0" err="1"/>
              <a:t>functional</a:t>
            </a:r>
            <a:r>
              <a:rPr lang="fr-FR" sz="2400" b="1" dirty="0"/>
              <a:t> </a:t>
            </a:r>
            <a:r>
              <a:rPr lang="fr-FR" sz="2400" b="1" dirty="0" err="1"/>
              <a:t>capacity</a:t>
            </a:r>
            <a:r>
              <a:rPr lang="fr-FR" sz="2400" b="1" dirty="0"/>
              <a:t> </a:t>
            </a:r>
            <a:r>
              <a:rPr lang="fr-FR" sz="2400" dirty="0"/>
              <a:t>and </a:t>
            </a:r>
            <a:r>
              <a:rPr lang="fr-FR" sz="2400" dirty="0" err="1"/>
              <a:t>higher</a:t>
            </a:r>
            <a:r>
              <a:rPr lang="fr-FR" sz="2400" dirty="0"/>
              <a:t> </a:t>
            </a:r>
            <a:r>
              <a:rPr lang="fr-FR" sz="2400" b="1" dirty="0" err="1"/>
              <a:t>level</a:t>
            </a:r>
            <a:r>
              <a:rPr lang="fr-FR" sz="2400" b="1" dirty="0"/>
              <a:t> of fatigue </a:t>
            </a:r>
            <a:r>
              <a:rPr lang="fr-FR" sz="2400" dirty="0"/>
              <a:t>6 to 8 </a:t>
            </a:r>
            <a:r>
              <a:rPr lang="fr-FR" sz="2400" dirty="0" err="1"/>
              <a:t>weeks</a:t>
            </a:r>
            <a:r>
              <a:rPr lang="fr-FR" sz="2400" dirty="0"/>
              <a:t> </a:t>
            </a:r>
            <a:r>
              <a:rPr lang="fr-FR" sz="2400" dirty="0" err="1"/>
              <a:t>after</a:t>
            </a:r>
            <a:r>
              <a:rPr lang="fr-FR" sz="2400" dirty="0"/>
              <a:t> </a:t>
            </a:r>
            <a:r>
              <a:rPr lang="fr-FR" sz="2400" dirty="0" err="1"/>
              <a:t>surgery</a:t>
            </a:r>
            <a:r>
              <a:rPr lang="fr-FR" sz="2400" dirty="0"/>
              <a:t>;</a:t>
            </a:r>
          </a:p>
          <a:p>
            <a:pPr algn="just">
              <a:buSzPct val="100000"/>
            </a:pPr>
            <a:endParaRPr lang="fr-FR" sz="2400" dirty="0"/>
          </a:p>
          <a:p>
            <a:pPr algn="just">
              <a:buSzPct val="100000"/>
            </a:pPr>
            <a:r>
              <a:rPr lang="fr-FR" sz="2400" dirty="0" err="1"/>
              <a:t>Many</a:t>
            </a:r>
            <a:r>
              <a:rPr lang="fr-FR" sz="2400" dirty="0"/>
              <a:t> </a:t>
            </a:r>
            <a:r>
              <a:rPr lang="fr-FR" sz="2400" dirty="0" err="1"/>
              <a:t>negative</a:t>
            </a:r>
            <a:r>
              <a:rPr lang="fr-FR" sz="2400" dirty="0"/>
              <a:t> </a:t>
            </a:r>
            <a:r>
              <a:rPr lang="fr-FR" sz="2400" dirty="0" err="1"/>
              <a:t>effects</a:t>
            </a:r>
            <a:r>
              <a:rPr lang="fr-FR" sz="2400" dirty="0"/>
              <a:t> of major </a:t>
            </a:r>
            <a:r>
              <a:rPr lang="fr-FR" sz="2400" dirty="0" err="1"/>
              <a:t>surgery</a:t>
            </a:r>
            <a:r>
              <a:rPr lang="fr-FR" sz="2400" dirty="0"/>
              <a:t> can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reduced</a:t>
            </a:r>
            <a:r>
              <a:rPr lang="fr-FR" sz="2400" dirty="0"/>
              <a:t> </a:t>
            </a:r>
            <a:r>
              <a:rPr lang="fr-FR" sz="2400" dirty="0" err="1"/>
              <a:t>attenuating</a:t>
            </a:r>
            <a:r>
              <a:rPr lang="fr-FR" sz="2400" dirty="0"/>
              <a:t> the </a:t>
            </a:r>
            <a:r>
              <a:rPr lang="fr-FR" sz="2400" dirty="0" err="1"/>
              <a:t>surgical</a:t>
            </a:r>
            <a:r>
              <a:rPr lang="fr-FR" sz="2400" dirty="0"/>
              <a:t> stress </a:t>
            </a:r>
            <a:r>
              <a:rPr lang="fr-FR" sz="2400" dirty="0" err="1"/>
              <a:t>response</a:t>
            </a:r>
            <a:r>
              <a:rPr lang="fr-FR" sz="2400" dirty="0"/>
              <a:t> by </a:t>
            </a:r>
            <a:r>
              <a:rPr lang="fr-FR" sz="2400" b="1" dirty="0" err="1"/>
              <a:t>Enhanced</a:t>
            </a:r>
            <a:r>
              <a:rPr lang="fr-FR" sz="2400" b="1" dirty="0"/>
              <a:t> </a:t>
            </a:r>
            <a:r>
              <a:rPr lang="fr-FR" sz="2400" b="1" dirty="0" err="1"/>
              <a:t>Recovery</a:t>
            </a:r>
            <a:r>
              <a:rPr lang="fr-FR" sz="2400" b="1" dirty="0"/>
              <a:t> </a:t>
            </a:r>
            <a:r>
              <a:rPr lang="fr-FR" sz="2400" b="1" dirty="0" err="1"/>
              <a:t>After</a:t>
            </a:r>
            <a:r>
              <a:rPr lang="fr-FR" sz="2400" b="1" dirty="0"/>
              <a:t> </a:t>
            </a:r>
            <a:r>
              <a:rPr lang="fr-FR" sz="2400" b="1" dirty="0" err="1"/>
              <a:t>Surgery</a:t>
            </a:r>
            <a:r>
              <a:rPr lang="fr-FR" sz="2400" b="1" dirty="0"/>
              <a:t> </a:t>
            </a:r>
            <a:r>
              <a:rPr lang="fr-FR" sz="2400" dirty="0"/>
              <a:t>(ERAS) programs, to </a:t>
            </a:r>
            <a:r>
              <a:rPr lang="fr-FR" sz="2400" dirty="0" err="1"/>
              <a:t>facilitate</a:t>
            </a:r>
            <a:r>
              <a:rPr lang="fr-FR" sz="2400" dirty="0"/>
              <a:t> return of </a:t>
            </a:r>
            <a:r>
              <a:rPr lang="fr-FR" sz="2400" dirty="0" err="1"/>
              <a:t>functional</a:t>
            </a:r>
            <a:r>
              <a:rPr lang="fr-FR" sz="2400" dirty="0"/>
              <a:t> </a:t>
            </a:r>
            <a:r>
              <a:rPr lang="fr-FR" sz="2400" dirty="0" err="1"/>
              <a:t>activities</a:t>
            </a:r>
            <a:r>
              <a:rPr lang="fr-FR" sz="2400" dirty="0"/>
              <a:t> and </a:t>
            </a:r>
            <a:r>
              <a:rPr lang="fr-FR" sz="2400" dirty="0" err="1"/>
              <a:t>accelerate</a:t>
            </a:r>
            <a:r>
              <a:rPr lang="fr-FR" sz="2400" dirty="0"/>
              <a:t> convalescence.</a:t>
            </a:r>
            <a:endParaRPr lang="it-IT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effectLst/>
              </a:rPr>
              <a:t>Aims</a:t>
            </a:r>
            <a:endParaRPr lang="it-IT" dirty="0">
              <a:effectLst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75F6411-26E1-E56E-80E0-5A900AB7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1900" b="1" dirty="0" err="1"/>
              <a:t>Hypothesis</a:t>
            </a:r>
            <a:r>
              <a:rPr lang="fr-FR" sz="1900" dirty="0"/>
              <a:t> – </a:t>
            </a:r>
            <a:r>
              <a:rPr lang="fr-FR" sz="1900" dirty="0" err="1"/>
              <a:t>Implementation</a:t>
            </a:r>
            <a:r>
              <a:rPr lang="fr-FR" sz="1900" dirty="0"/>
              <a:t> of a </a:t>
            </a:r>
            <a:r>
              <a:rPr lang="fr-FR" sz="1900" dirty="0" err="1"/>
              <a:t>trimodal</a:t>
            </a:r>
            <a:r>
              <a:rPr lang="fr-FR" sz="1900" dirty="0"/>
              <a:t> </a:t>
            </a:r>
            <a:r>
              <a:rPr lang="fr-FR" sz="1900" dirty="0" err="1"/>
              <a:t>prehabilitation</a:t>
            </a:r>
            <a:r>
              <a:rPr lang="fr-FR" sz="1900" dirty="0"/>
              <a:t> program (</a:t>
            </a:r>
            <a:r>
              <a:rPr lang="fr-FR" sz="1900" dirty="0" err="1"/>
              <a:t>physical</a:t>
            </a:r>
            <a:r>
              <a:rPr lang="fr-FR" sz="1900" dirty="0"/>
              <a:t> </a:t>
            </a:r>
            <a:r>
              <a:rPr lang="fr-FR" sz="1900" dirty="0" err="1"/>
              <a:t>exercise</a:t>
            </a:r>
            <a:r>
              <a:rPr lang="fr-FR" sz="1900" dirty="0"/>
              <a:t>, </a:t>
            </a:r>
            <a:r>
              <a:rPr lang="fr-FR" sz="1900" dirty="0" err="1"/>
              <a:t>psychological</a:t>
            </a:r>
            <a:r>
              <a:rPr lang="fr-FR" sz="1900" dirty="0"/>
              <a:t> support, and </a:t>
            </a:r>
            <a:r>
              <a:rPr lang="fr-FR" sz="1900" dirty="0" err="1"/>
              <a:t>nutritional</a:t>
            </a:r>
            <a:r>
              <a:rPr lang="fr-FR" sz="1900" dirty="0"/>
              <a:t> </a:t>
            </a:r>
            <a:r>
              <a:rPr lang="fr-FR" sz="1900" dirty="0" err="1"/>
              <a:t>optimization</a:t>
            </a:r>
            <a:r>
              <a:rPr lang="fr-FR" sz="1900" dirty="0"/>
              <a:t>) in patients </a:t>
            </a:r>
            <a:r>
              <a:rPr lang="fr-FR" sz="1900" dirty="0" err="1"/>
              <a:t>undergoing</a:t>
            </a:r>
            <a:r>
              <a:rPr lang="fr-FR" sz="1900" dirty="0"/>
              <a:t> ERAS colorectal </a:t>
            </a:r>
            <a:r>
              <a:rPr lang="fr-FR" sz="1900" dirty="0" err="1"/>
              <a:t>resection</a:t>
            </a:r>
            <a:r>
              <a:rPr lang="fr-FR" sz="1900" dirty="0"/>
              <a:t> for cancer </a:t>
            </a:r>
            <a:r>
              <a:rPr lang="fr-FR" sz="1900" dirty="0" err="1"/>
              <a:t>with</a:t>
            </a:r>
            <a:r>
              <a:rPr lang="fr-FR" sz="1900" dirty="0"/>
              <a:t> standard </a:t>
            </a:r>
            <a:r>
              <a:rPr lang="fr-FR" sz="1900" dirty="0" err="1"/>
              <a:t>rehabilitation</a:t>
            </a:r>
            <a:r>
              <a:rPr lang="fr-FR" sz="1900" dirty="0"/>
              <a:t> </a:t>
            </a:r>
            <a:r>
              <a:rPr lang="fr-FR" sz="1900" dirty="0" err="1"/>
              <a:t>may</a:t>
            </a:r>
            <a:r>
              <a:rPr lang="fr-FR" sz="1900" dirty="0"/>
              <a:t> </a:t>
            </a:r>
            <a:r>
              <a:rPr lang="fr-FR" sz="1900" dirty="0" err="1"/>
              <a:t>determine</a:t>
            </a:r>
            <a:r>
              <a:rPr lang="fr-FR" sz="1900" dirty="0"/>
              <a:t>:</a:t>
            </a:r>
          </a:p>
          <a:p>
            <a:pPr marL="402336" lvl="1" indent="0" algn="just">
              <a:buNone/>
            </a:pPr>
            <a:r>
              <a:rPr lang="fr-FR" sz="1900" dirty="0"/>
              <a:t>1) </a:t>
            </a:r>
            <a:r>
              <a:rPr lang="fr-FR" sz="1900" dirty="0" err="1"/>
              <a:t>Better</a:t>
            </a:r>
            <a:r>
              <a:rPr lang="fr-FR" sz="1900" dirty="0"/>
              <a:t> </a:t>
            </a:r>
            <a:r>
              <a:rPr lang="fr-FR" sz="1900" dirty="0" err="1"/>
              <a:t>physical</a:t>
            </a:r>
            <a:r>
              <a:rPr lang="fr-FR" sz="1900" dirty="0"/>
              <a:t> performance at 8 </a:t>
            </a:r>
            <a:r>
              <a:rPr lang="fr-FR" sz="1900" dirty="0" err="1"/>
              <a:t>weeks</a:t>
            </a:r>
            <a:r>
              <a:rPr lang="fr-FR" sz="1900" dirty="0"/>
              <a:t> </a:t>
            </a:r>
            <a:r>
              <a:rPr lang="fr-FR" sz="1900" dirty="0" err="1"/>
              <a:t>after</a:t>
            </a:r>
            <a:r>
              <a:rPr lang="fr-FR" sz="1900" dirty="0"/>
              <a:t> </a:t>
            </a:r>
            <a:r>
              <a:rPr lang="fr-FR" sz="1900" dirty="0" err="1"/>
              <a:t>surgery</a:t>
            </a:r>
            <a:r>
              <a:rPr lang="fr-FR" sz="1900" dirty="0"/>
              <a:t>, </a:t>
            </a:r>
          </a:p>
          <a:p>
            <a:pPr marL="402336" lvl="1" indent="0" algn="just">
              <a:buNone/>
            </a:pPr>
            <a:r>
              <a:rPr lang="fr-FR" sz="1900" dirty="0"/>
              <a:t>2) </a:t>
            </a:r>
            <a:r>
              <a:rPr lang="fr-FR" sz="1900" dirty="0" err="1"/>
              <a:t>Decrease</a:t>
            </a:r>
            <a:r>
              <a:rPr lang="fr-FR" sz="1900" dirty="0"/>
              <a:t> in </a:t>
            </a:r>
            <a:r>
              <a:rPr lang="fr-FR" sz="1900" dirty="0" err="1"/>
              <a:t>postoperative</a:t>
            </a:r>
            <a:r>
              <a:rPr lang="fr-FR" sz="1900" dirty="0"/>
              <a:t> complications and </a:t>
            </a:r>
            <a:r>
              <a:rPr lang="fr-FR" sz="1900" dirty="0" err="1"/>
              <a:t>lenght</a:t>
            </a:r>
            <a:r>
              <a:rPr lang="fr-FR" sz="1900" dirty="0"/>
              <a:t> of </a:t>
            </a:r>
            <a:r>
              <a:rPr lang="fr-FR" sz="1900" dirty="0" err="1"/>
              <a:t>stay</a:t>
            </a:r>
            <a:r>
              <a:rPr lang="fr-FR" sz="1900" dirty="0"/>
              <a:t>, and </a:t>
            </a:r>
          </a:p>
          <a:p>
            <a:pPr marL="402336" lvl="1" indent="0" algn="just">
              <a:buNone/>
            </a:pPr>
            <a:r>
              <a:rPr lang="fr-FR" sz="1900" dirty="0"/>
              <a:t>3) </a:t>
            </a:r>
            <a:r>
              <a:rPr lang="fr-FR" sz="1900" dirty="0" err="1"/>
              <a:t>Reduced</a:t>
            </a:r>
            <a:r>
              <a:rPr lang="fr-FR" sz="1900" dirty="0"/>
              <a:t> direct and indirect </a:t>
            </a:r>
            <a:r>
              <a:rPr lang="fr-FR" sz="1900" dirty="0" err="1"/>
              <a:t>costs</a:t>
            </a:r>
            <a:r>
              <a:rPr lang="fr-FR" sz="1900" dirty="0"/>
              <a:t>;</a:t>
            </a:r>
          </a:p>
          <a:p>
            <a:pPr algn="just"/>
            <a:endParaRPr lang="fr-FR" sz="1900" dirty="0"/>
          </a:p>
          <a:p>
            <a:pPr algn="just"/>
            <a:r>
              <a:rPr lang="fr-FR" sz="1900" b="1" dirty="0" err="1"/>
              <a:t>Primary</a:t>
            </a:r>
            <a:r>
              <a:rPr lang="fr-FR" sz="1900" b="1" dirty="0"/>
              <a:t> </a:t>
            </a:r>
            <a:r>
              <a:rPr lang="fr-FR" sz="1900" b="1" dirty="0" err="1"/>
              <a:t>aim</a:t>
            </a:r>
            <a:r>
              <a:rPr lang="fr-FR" sz="1900" dirty="0"/>
              <a:t> – To compare the </a:t>
            </a:r>
            <a:r>
              <a:rPr lang="fr-FR" sz="1900" dirty="0" err="1"/>
              <a:t>postoperative</a:t>
            </a:r>
            <a:r>
              <a:rPr lang="fr-FR" sz="1900" dirty="0"/>
              <a:t> </a:t>
            </a:r>
            <a:r>
              <a:rPr lang="fr-FR" sz="1900" dirty="0" err="1"/>
              <a:t>functional</a:t>
            </a:r>
            <a:r>
              <a:rPr lang="fr-FR" sz="1900" dirty="0"/>
              <a:t> </a:t>
            </a:r>
            <a:r>
              <a:rPr lang="fr-FR" sz="1900" dirty="0" err="1"/>
              <a:t>capacity</a:t>
            </a:r>
            <a:r>
              <a:rPr lang="fr-FR" sz="1900" dirty="0"/>
              <a:t> in </a:t>
            </a:r>
            <a:r>
              <a:rPr lang="fr-FR" sz="1900" dirty="0" err="1"/>
              <a:t>two</a:t>
            </a:r>
            <a:r>
              <a:rPr lang="fr-FR" sz="1900" dirty="0"/>
              <a:t> groups of colorectal cancer patients </a:t>
            </a:r>
            <a:r>
              <a:rPr lang="fr-FR" sz="1900" dirty="0" err="1"/>
              <a:t>undergoing</a:t>
            </a:r>
            <a:r>
              <a:rPr lang="fr-FR" sz="1900" dirty="0"/>
              <a:t> colorectal </a:t>
            </a:r>
            <a:r>
              <a:rPr lang="fr-FR" sz="1900" dirty="0" err="1"/>
              <a:t>resection</a:t>
            </a:r>
            <a:r>
              <a:rPr lang="fr-FR" sz="1900" dirty="0"/>
              <a:t> </a:t>
            </a:r>
            <a:r>
              <a:rPr lang="fr-FR" sz="1900" dirty="0" err="1"/>
              <a:t>following</a:t>
            </a:r>
            <a:r>
              <a:rPr lang="fr-FR" sz="1900" dirty="0"/>
              <a:t> an ERAS program, one </a:t>
            </a:r>
            <a:r>
              <a:rPr lang="fr-FR" sz="1900" dirty="0" err="1"/>
              <a:t>treated</a:t>
            </a:r>
            <a:r>
              <a:rPr lang="fr-FR" sz="1900" dirty="0"/>
              <a:t> </a:t>
            </a:r>
            <a:r>
              <a:rPr lang="fr-FR" sz="1900" dirty="0" err="1"/>
              <a:t>with</a:t>
            </a:r>
            <a:r>
              <a:rPr lang="fr-FR" sz="1900" dirty="0"/>
              <a:t> </a:t>
            </a:r>
            <a:r>
              <a:rPr lang="fr-FR" sz="1900" dirty="0" err="1"/>
              <a:t>trimodal</a:t>
            </a:r>
            <a:r>
              <a:rPr lang="fr-FR" sz="1900" dirty="0"/>
              <a:t> </a:t>
            </a:r>
            <a:r>
              <a:rPr lang="fr-FR" sz="1900" dirty="0" err="1"/>
              <a:t>prehabilitation</a:t>
            </a:r>
            <a:r>
              <a:rPr lang="fr-FR" sz="1900" dirty="0"/>
              <a:t> </a:t>
            </a:r>
            <a:r>
              <a:rPr lang="fr-FR" sz="1900" dirty="0" err="1"/>
              <a:t>before</a:t>
            </a:r>
            <a:r>
              <a:rPr lang="fr-FR" sz="1900" dirty="0"/>
              <a:t> </a:t>
            </a:r>
            <a:r>
              <a:rPr lang="fr-FR" sz="1900" dirty="0" err="1"/>
              <a:t>surgery</a:t>
            </a:r>
            <a:r>
              <a:rPr lang="fr-FR" sz="1900" dirty="0"/>
              <a:t> </a:t>
            </a:r>
            <a:r>
              <a:rPr lang="fr-FR" sz="1900" dirty="0" err="1"/>
              <a:t>followed</a:t>
            </a:r>
            <a:r>
              <a:rPr lang="fr-FR" sz="1900" dirty="0"/>
              <a:t> by standard </a:t>
            </a:r>
            <a:r>
              <a:rPr lang="fr-FR" sz="1900" dirty="0" err="1"/>
              <a:t>rehabilitation</a:t>
            </a:r>
            <a:r>
              <a:rPr lang="fr-FR" sz="1900" dirty="0"/>
              <a:t> (</a:t>
            </a:r>
            <a:r>
              <a:rPr lang="fr-FR" sz="1900" dirty="0" err="1"/>
              <a:t>experimental</a:t>
            </a:r>
            <a:r>
              <a:rPr lang="fr-FR" sz="1900" dirty="0"/>
              <a:t> group) and the </a:t>
            </a:r>
            <a:r>
              <a:rPr lang="fr-FR" sz="1900" dirty="0" err="1"/>
              <a:t>other</a:t>
            </a:r>
            <a:r>
              <a:rPr lang="fr-FR" sz="1900" dirty="0"/>
              <a:t> </a:t>
            </a:r>
            <a:r>
              <a:rPr lang="fr-FR" sz="1900" dirty="0" err="1"/>
              <a:t>undergoing</a:t>
            </a:r>
            <a:r>
              <a:rPr lang="fr-FR" sz="1900" dirty="0"/>
              <a:t> standard </a:t>
            </a:r>
            <a:r>
              <a:rPr lang="fr-FR" sz="1900" dirty="0" err="1"/>
              <a:t>rehabilitation</a:t>
            </a:r>
            <a:r>
              <a:rPr lang="fr-FR" sz="1900" dirty="0"/>
              <a:t> </a:t>
            </a:r>
            <a:r>
              <a:rPr lang="fr-FR" sz="1900" dirty="0" err="1"/>
              <a:t>alone</a:t>
            </a:r>
            <a:r>
              <a:rPr lang="fr-FR" sz="1900" dirty="0"/>
              <a:t> </a:t>
            </a:r>
            <a:r>
              <a:rPr lang="fr-FR" sz="1900" dirty="0" err="1"/>
              <a:t>after</a:t>
            </a:r>
            <a:r>
              <a:rPr lang="fr-FR" sz="1900" dirty="0"/>
              <a:t> </a:t>
            </a:r>
            <a:r>
              <a:rPr lang="fr-FR" sz="1900" dirty="0" err="1"/>
              <a:t>surgery</a:t>
            </a:r>
            <a:r>
              <a:rPr lang="fr-FR" sz="1900" dirty="0"/>
              <a:t> (control group);</a:t>
            </a:r>
          </a:p>
          <a:p>
            <a:pPr algn="just"/>
            <a:endParaRPr lang="fr-FR" sz="1900" dirty="0"/>
          </a:p>
          <a:p>
            <a:pPr algn="just"/>
            <a:r>
              <a:rPr lang="fr-FR" sz="1900" b="1" dirty="0" err="1"/>
              <a:t>Secondary</a:t>
            </a:r>
            <a:r>
              <a:rPr lang="fr-FR" sz="1900" b="1" dirty="0"/>
              <a:t> </a:t>
            </a:r>
            <a:r>
              <a:rPr lang="fr-FR" sz="1900" b="1" dirty="0" err="1"/>
              <a:t>outcome</a:t>
            </a:r>
            <a:r>
              <a:rPr lang="fr-FR" sz="1900" b="1" dirty="0"/>
              <a:t> </a:t>
            </a:r>
            <a:r>
              <a:rPr lang="fr-FR" sz="1900" dirty="0"/>
              <a:t>– To </a:t>
            </a:r>
            <a:r>
              <a:rPr lang="fr-FR" sz="1900" dirty="0" err="1"/>
              <a:t>evaluate</a:t>
            </a:r>
            <a:r>
              <a:rPr lang="fr-FR" sz="1900" dirty="0"/>
              <a:t> </a:t>
            </a:r>
            <a:r>
              <a:rPr lang="fr-FR" sz="1900" dirty="0" err="1"/>
              <a:t>postoperative</a:t>
            </a:r>
            <a:r>
              <a:rPr lang="fr-FR" sz="1900" dirty="0"/>
              <a:t> complications and </a:t>
            </a:r>
            <a:r>
              <a:rPr lang="fr-FR" sz="1900" dirty="0" err="1"/>
              <a:t>length</a:t>
            </a:r>
            <a:r>
              <a:rPr lang="fr-FR" sz="1900" dirty="0"/>
              <a:t> of </a:t>
            </a:r>
            <a:r>
              <a:rPr lang="fr-FR" sz="1900" dirty="0" err="1"/>
              <a:t>hospital</a:t>
            </a:r>
            <a:r>
              <a:rPr lang="fr-FR" sz="1900" dirty="0"/>
              <a:t> </a:t>
            </a:r>
            <a:r>
              <a:rPr lang="fr-FR" sz="1900" dirty="0" err="1"/>
              <a:t>stay</a:t>
            </a:r>
            <a:r>
              <a:rPr lang="fr-FR" sz="1900" dirty="0"/>
              <a:t>.</a:t>
            </a:r>
            <a:endParaRPr lang="it-IT" sz="19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B417600-5332-B3B8-8D17-EA4E31AA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904" y="6022578"/>
            <a:ext cx="2392680" cy="5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46BEF0-8580-9539-0F71-A21CF9F0465E}"/>
              </a:ext>
            </a:extLst>
          </p:cNvPr>
          <p:cNvSpPr txBox="1"/>
          <p:nvPr/>
        </p:nvSpPr>
        <p:spPr>
          <a:xfrm>
            <a:off x="7722493" y="6041360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Research funded by </a:t>
            </a:r>
          </a:p>
          <a:p>
            <a:r>
              <a:rPr lang="en-GB" sz="1400" dirty="0"/>
              <a:t>(RF-2018-12367272)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spc="-1" dirty="0">
                <a:effectLst/>
                <a:cs typeface="Times New Roman" pitchFamily="18" charset="0"/>
              </a:rPr>
              <a:t>Study</a:t>
            </a:r>
            <a:r>
              <a:rPr lang="en-GB" sz="4400" spc="-1" dirty="0">
                <a:effectLst/>
                <a:latin typeface="Gill Sans MT" pitchFamily="34" charset="0"/>
                <a:cs typeface="Times New Roman" pitchFamily="18" charset="0"/>
              </a:rPr>
              <a:t> design, setting, participants 1/2</a:t>
            </a:r>
            <a:endParaRPr lang="it-IT" sz="3600" dirty="0">
              <a:latin typeface="Gill Sans MT" pitchFamily="34" charset="0"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18D1B00-23CB-2B2B-5DD1-D7D904410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dirty="0"/>
              <a:t>Single centre, single-blind, </a:t>
            </a:r>
            <a:r>
              <a:rPr lang="it-IT" dirty="0" err="1"/>
              <a:t>randomized</a:t>
            </a:r>
            <a:r>
              <a:rPr lang="it-IT" dirty="0"/>
              <a:t> </a:t>
            </a:r>
            <a:r>
              <a:rPr lang="it-IT" dirty="0" err="1"/>
              <a:t>controlled</a:t>
            </a:r>
            <a:r>
              <a:rPr lang="it-IT" dirty="0"/>
              <a:t> trial;</a:t>
            </a:r>
          </a:p>
          <a:p>
            <a:pPr algn="just">
              <a:lnSpc>
                <a:spcPct val="120000"/>
              </a:lnSpc>
            </a:pPr>
            <a:endParaRPr lang="fr-FR" dirty="0"/>
          </a:p>
          <a:p>
            <a:pPr algn="just">
              <a:lnSpc>
                <a:spcPct val="120000"/>
              </a:lnSpc>
            </a:pPr>
            <a:r>
              <a:rPr lang="fr-FR" dirty="0"/>
              <a:t>Patients of </a:t>
            </a:r>
            <a:r>
              <a:rPr lang="fr-FR" dirty="0" err="1"/>
              <a:t>age</a:t>
            </a:r>
            <a:r>
              <a:rPr lang="fr-FR" dirty="0"/>
              <a:t> &gt;18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undergoing</a:t>
            </a:r>
            <a:r>
              <a:rPr lang="fr-FR" dirty="0"/>
              <a:t> </a:t>
            </a:r>
            <a:r>
              <a:rPr lang="fr-FR" dirty="0" err="1"/>
              <a:t>elective</a:t>
            </a:r>
            <a:r>
              <a:rPr lang="fr-FR" dirty="0"/>
              <a:t> colorectal </a:t>
            </a:r>
            <a:r>
              <a:rPr lang="fr-FR" dirty="0" err="1"/>
              <a:t>resection</a:t>
            </a:r>
            <a:r>
              <a:rPr lang="fr-FR" dirty="0"/>
              <a:t> for cancer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eligible</a:t>
            </a:r>
            <a:r>
              <a:rPr lang="fr-FR" dirty="0"/>
              <a:t>;</a:t>
            </a:r>
            <a:endParaRPr lang="it-IT" dirty="0"/>
          </a:p>
          <a:p>
            <a:pPr algn="just">
              <a:lnSpc>
                <a:spcPct val="120000"/>
              </a:lnSpc>
            </a:pPr>
            <a:endParaRPr lang="it-IT" dirty="0"/>
          </a:p>
          <a:p>
            <a:pPr algn="just">
              <a:lnSpc>
                <a:spcPct val="120000"/>
              </a:lnSpc>
            </a:pPr>
            <a:r>
              <a:rPr lang="fr-FR" b="1" dirty="0"/>
              <a:t>Exclusion </a:t>
            </a:r>
            <a:r>
              <a:rPr lang="fr-FR" b="1" dirty="0" err="1"/>
              <a:t>criteria</a:t>
            </a:r>
            <a:r>
              <a:rPr lang="fr-FR" dirty="0"/>
              <a:t> – </a:t>
            </a:r>
            <a:r>
              <a:rPr lang="fr-FR" dirty="0" err="1"/>
              <a:t>Metastatic</a:t>
            </a:r>
            <a:r>
              <a:rPr lang="fr-FR" dirty="0"/>
              <a:t> </a:t>
            </a:r>
            <a:r>
              <a:rPr lang="fr-FR" dirty="0" err="1"/>
              <a:t>disease</a:t>
            </a:r>
            <a:r>
              <a:rPr lang="fr-FR" dirty="0"/>
              <a:t>, </a:t>
            </a:r>
            <a:r>
              <a:rPr lang="fr-FR" dirty="0" err="1"/>
              <a:t>severe</a:t>
            </a:r>
            <a:r>
              <a:rPr lang="fr-FR" dirty="0"/>
              <a:t> </a:t>
            </a:r>
            <a:r>
              <a:rPr lang="fr-FR" dirty="0" err="1"/>
              <a:t>walking</a:t>
            </a:r>
            <a:r>
              <a:rPr lang="fr-FR" dirty="0"/>
              <a:t> </a:t>
            </a:r>
            <a:r>
              <a:rPr lang="fr-FR" dirty="0" err="1"/>
              <a:t>impairments</a:t>
            </a:r>
            <a:r>
              <a:rPr lang="fr-FR" dirty="0"/>
              <a:t>, </a:t>
            </a:r>
            <a:r>
              <a:rPr lang="fr-FR" dirty="0" err="1"/>
              <a:t>renal</a:t>
            </a:r>
            <a:r>
              <a:rPr lang="fr-FR" dirty="0"/>
              <a:t> </a:t>
            </a:r>
            <a:r>
              <a:rPr lang="fr-FR" dirty="0" err="1"/>
              <a:t>failure</a:t>
            </a:r>
            <a:r>
              <a:rPr lang="fr-FR" dirty="0"/>
              <a:t> stage &gt;2, ASA score &gt;3, </a:t>
            </a:r>
            <a:r>
              <a:rPr lang="fr-FR" dirty="0" err="1"/>
              <a:t>preoperative</a:t>
            </a:r>
            <a:r>
              <a:rPr lang="fr-FR" dirty="0"/>
              <a:t> chemo-radiation </a:t>
            </a:r>
            <a:r>
              <a:rPr lang="fr-FR" dirty="0" err="1"/>
              <a:t>therapy</a:t>
            </a:r>
            <a:r>
              <a:rPr lang="fr-FR" dirty="0"/>
              <a:t>;</a:t>
            </a:r>
          </a:p>
          <a:p>
            <a:pPr algn="just">
              <a:lnSpc>
                <a:spcPct val="120000"/>
              </a:lnSpc>
            </a:pPr>
            <a:endParaRPr lang="fr-FR" dirty="0"/>
          </a:p>
          <a:p>
            <a:pPr algn="just">
              <a:lnSpc>
                <a:spcPct val="120000"/>
              </a:lnSpc>
            </a:pPr>
            <a:r>
              <a:rPr lang="fr-FR" dirty="0"/>
              <a:t>Patients have been </a:t>
            </a:r>
            <a:r>
              <a:rPr lang="fr-FR" dirty="0" err="1"/>
              <a:t>randomized</a:t>
            </a:r>
            <a:r>
              <a:rPr lang="fr-FR" dirty="0"/>
              <a:t> </a:t>
            </a:r>
            <a:r>
              <a:rPr lang="fr-FR" dirty="0" err="1"/>
              <a:t>either</a:t>
            </a:r>
            <a:r>
              <a:rPr lang="fr-FR" dirty="0"/>
              <a:t> to </a:t>
            </a:r>
            <a:r>
              <a:rPr lang="fr-FR" dirty="0" err="1"/>
              <a:t>prehabilitation</a:t>
            </a:r>
            <a:r>
              <a:rPr lang="fr-FR" dirty="0"/>
              <a:t> intervention group, </a:t>
            </a:r>
            <a:r>
              <a:rPr lang="fr-FR" dirty="0" err="1"/>
              <a:t>receiving</a:t>
            </a:r>
            <a:r>
              <a:rPr lang="fr-FR" dirty="0"/>
              <a:t> </a:t>
            </a:r>
            <a:r>
              <a:rPr lang="fr-FR" b="1" dirty="0"/>
              <a:t>4-week </a:t>
            </a:r>
            <a:r>
              <a:rPr lang="fr-FR" b="1" dirty="0" err="1"/>
              <a:t>prehabilitation</a:t>
            </a:r>
            <a:r>
              <a:rPr lang="fr-FR" b="1" dirty="0"/>
              <a:t> </a:t>
            </a:r>
            <a:r>
              <a:rPr lang="fr-FR" dirty="0"/>
              <a:t>or to control group </a:t>
            </a:r>
            <a:r>
              <a:rPr lang="fr-FR" dirty="0" err="1"/>
              <a:t>receiving</a:t>
            </a:r>
            <a:r>
              <a:rPr lang="fr-FR" dirty="0"/>
              <a:t> </a:t>
            </a:r>
            <a:r>
              <a:rPr lang="fr-FR" b="1" dirty="0"/>
              <a:t>no </a:t>
            </a:r>
            <a:r>
              <a:rPr lang="fr-FR" b="1" dirty="0" err="1"/>
              <a:t>prehabilitation</a:t>
            </a:r>
            <a:r>
              <a:rPr lang="fr-FR" dirty="0"/>
              <a:t>. </a:t>
            </a:r>
            <a:r>
              <a:rPr lang="fr-FR" dirty="0" err="1"/>
              <a:t>Both</a:t>
            </a:r>
            <a:r>
              <a:rPr lang="fr-FR" dirty="0"/>
              <a:t> groups </a:t>
            </a:r>
            <a:r>
              <a:rPr lang="fr-FR" dirty="0" err="1"/>
              <a:t>received</a:t>
            </a:r>
            <a:r>
              <a:rPr lang="fr-FR" dirty="0"/>
              <a:t> </a:t>
            </a:r>
            <a:r>
              <a:rPr lang="fr-FR" dirty="0" err="1"/>
              <a:t>rehabilitation</a:t>
            </a:r>
            <a:r>
              <a:rPr lang="fr-FR" dirty="0"/>
              <a:t>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international ERAS guidelines.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spc="-1" dirty="0">
                <a:effectLst/>
                <a:latin typeface="Gill Sans MT" pitchFamily="34" charset="0"/>
                <a:cs typeface="Times New Roman" pitchFamily="18" charset="0"/>
              </a:rPr>
              <a:t>Study design, setting, participants 2/2</a:t>
            </a:r>
            <a:endParaRPr lang="it-IT" sz="3600" dirty="0">
              <a:latin typeface="Gill Sans MT" pitchFamily="34" charset="0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862BF59-6EC1-E06D-6BC3-EDBC8121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286901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dirty="0"/>
              <a:t>The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outcome</a:t>
            </a:r>
            <a:r>
              <a:rPr lang="fr-FR" dirty="0"/>
              <a:t> for </a:t>
            </a:r>
            <a:r>
              <a:rPr lang="fr-FR" dirty="0" err="1"/>
              <a:t>functional</a:t>
            </a:r>
            <a:r>
              <a:rPr lang="fr-FR" dirty="0"/>
              <a:t> </a:t>
            </a:r>
            <a:r>
              <a:rPr lang="fr-FR" dirty="0" err="1"/>
              <a:t>capacity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measured</a:t>
            </a:r>
            <a:r>
              <a:rPr lang="fr-FR" dirty="0"/>
              <a:t> by the</a:t>
            </a:r>
            <a:r>
              <a:rPr lang="fr-FR" b="1" dirty="0"/>
              <a:t> 6-Minutes Walking Test </a:t>
            </a:r>
            <a:r>
              <a:rPr lang="fr-FR" dirty="0"/>
              <a:t>(6MWT);</a:t>
            </a:r>
          </a:p>
          <a:p>
            <a:pPr algn="just">
              <a:lnSpc>
                <a:spcPct val="120000"/>
              </a:lnSpc>
            </a:pPr>
            <a:endParaRPr lang="fr-FR" dirty="0"/>
          </a:p>
          <a:p>
            <a:pPr algn="just">
              <a:lnSpc>
                <a:spcPct val="120000"/>
              </a:lnSpc>
            </a:pPr>
            <a:r>
              <a:rPr lang="fr-FR" dirty="0"/>
              <a:t> </a:t>
            </a:r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criteria</a:t>
            </a:r>
            <a:r>
              <a:rPr lang="fr-FR" dirty="0"/>
              <a:t> for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outcome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: a) </a:t>
            </a:r>
            <a:r>
              <a:rPr lang="fr-FR" b="1" dirty="0" err="1"/>
              <a:t>cardiopulmonary</a:t>
            </a:r>
            <a:r>
              <a:rPr lang="fr-FR" b="1" dirty="0"/>
              <a:t> </a:t>
            </a:r>
            <a:r>
              <a:rPr lang="fr-FR" b="1" dirty="0" err="1"/>
              <a:t>exercise</a:t>
            </a:r>
            <a:r>
              <a:rPr lang="fr-FR" b="1" dirty="0"/>
              <a:t> </a:t>
            </a:r>
            <a:r>
              <a:rPr lang="fr-FR" b="1" dirty="0" err="1"/>
              <a:t>testing</a:t>
            </a:r>
            <a:r>
              <a:rPr lang="fr-FR" b="1" dirty="0"/>
              <a:t> </a:t>
            </a:r>
            <a:r>
              <a:rPr lang="fr-FR" dirty="0"/>
              <a:t>(CPET), b) </a:t>
            </a:r>
            <a:r>
              <a:rPr lang="fr-FR" b="1" dirty="0" err="1"/>
              <a:t>handgrip</a:t>
            </a:r>
            <a:r>
              <a:rPr lang="fr-FR" b="1" dirty="0"/>
              <a:t> </a:t>
            </a:r>
            <a:r>
              <a:rPr lang="fr-FR" b="1" dirty="0" err="1"/>
              <a:t>strength</a:t>
            </a:r>
            <a:r>
              <a:rPr lang="fr-FR" dirty="0"/>
              <a:t>, c) </a:t>
            </a:r>
            <a:r>
              <a:rPr lang="fr-FR" b="1" dirty="0" err="1"/>
              <a:t>sit</a:t>
            </a:r>
            <a:r>
              <a:rPr lang="fr-FR" b="1" dirty="0"/>
              <a:t>-to-stand</a:t>
            </a:r>
            <a:r>
              <a:rPr lang="fr-FR" dirty="0"/>
              <a:t>, d) </a:t>
            </a:r>
            <a:r>
              <a:rPr lang="fr-FR" b="1" dirty="0"/>
              <a:t>body composition </a:t>
            </a:r>
            <a:r>
              <a:rPr lang="fr-FR" dirty="0"/>
              <a:t>and </a:t>
            </a:r>
            <a:r>
              <a:rPr lang="fr-FR" b="1" dirty="0" err="1"/>
              <a:t>nutritional</a:t>
            </a:r>
            <a:r>
              <a:rPr lang="fr-FR" b="1" dirty="0"/>
              <a:t> </a:t>
            </a:r>
            <a:r>
              <a:rPr lang="fr-FR" b="1" dirty="0" err="1"/>
              <a:t>status</a:t>
            </a:r>
            <a:r>
              <a:rPr lang="fr-FR" dirty="0"/>
              <a:t>, e) </a:t>
            </a:r>
            <a:r>
              <a:rPr lang="fr-FR" b="1" dirty="0" err="1"/>
              <a:t>depression</a:t>
            </a:r>
            <a:r>
              <a:rPr lang="fr-FR" b="1" dirty="0"/>
              <a:t>/</a:t>
            </a:r>
            <a:r>
              <a:rPr lang="fr-FR" b="1" dirty="0" err="1"/>
              <a:t>anxiety</a:t>
            </a:r>
            <a:r>
              <a:rPr lang="fr-FR" dirty="0"/>
              <a:t>, f) </a:t>
            </a:r>
            <a:r>
              <a:rPr lang="fr-FR" b="1" dirty="0" err="1"/>
              <a:t>HRQoL</a:t>
            </a:r>
            <a:r>
              <a:rPr lang="fr-FR" dirty="0"/>
              <a:t>. </a:t>
            </a:r>
          </a:p>
        </p:txBody>
      </p:sp>
      <p:sp>
        <p:nvSpPr>
          <p:cNvPr id="21506" name="AutoShape 2" descr="Schematic illustration of the 6-minute Walk Test. | Download Scientific 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AutoShape 4" descr="https://www.researchgate.net/profile/Vicent-Benavent-Caballer/publication/315698817/figure/fig8/AS:668655109025799@1536431209695/Schematic-illustration-of-the-6-minute-Walk-Test_W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3521456" y="4241977"/>
            <a:ext cx="6756400" cy="2144646"/>
            <a:chOff x="1714501" y="3621088"/>
            <a:chExt cx="6756400" cy="2144646"/>
          </a:xfrm>
        </p:grpSpPr>
        <p:pic>
          <p:nvPicPr>
            <p:cNvPr id="21509" name="Picture 5" descr="C:\Users\Antonio\Desktop\Schematic-illustration-of-the-6-minute-Walk-Test_W64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7751" y="3621088"/>
              <a:ext cx="5013150" cy="2144646"/>
            </a:xfrm>
            <a:prstGeom prst="rect">
              <a:avLst/>
            </a:prstGeom>
            <a:noFill/>
          </p:spPr>
        </p:pic>
        <p:pic>
          <p:nvPicPr>
            <p:cNvPr id="21511" name="Picture 7" descr="6-Minute Walk Test - App su Google Pl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4501" y="3900489"/>
              <a:ext cx="1712912" cy="17129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4D83ABC-3341-6C82-A57E-B0865294756F}"/>
              </a:ext>
            </a:extLst>
          </p:cNvPr>
          <p:cNvGrpSpPr/>
          <p:nvPr/>
        </p:nvGrpSpPr>
        <p:grpSpPr>
          <a:xfrm>
            <a:off x="1653868" y="274638"/>
            <a:ext cx="10332144" cy="5737696"/>
            <a:chOff x="644657" y="1177112"/>
            <a:chExt cx="8895469" cy="3820512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42045A67-AC41-FA4B-D510-42B6B6C34550}"/>
                </a:ext>
              </a:extLst>
            </p:cNvPr>
            <p:cNvSpPr txBox="1"/>
            <p:nvPr/>
          </p:nvSpPr>
          <p:spPr>
            <a:xfrm>
              <a:off x="644657" y="2603937"/>
              <a:ext cx="1945353" cy="37065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it-IT" dirty="0"/>
                <a:t>T-4 (baseline)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A9D9A3EE-8595-93A3-8ED2-8A652E866514}"/>
                </a:ext>
              </a:extLst>
            </p:cNvPr>
            <p:cNvSpPr txBox="1"/>
            <p:nvPr/>
          </p:nvSpPr>
          <p:spPr>
            <a:xfrm>
              <a:off x="3468338" y="2603937"/>
              <a:ext cx="666207" cy="3693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T-1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E725E4F-C214-1BED-13F9-3F2ECE1A785D}"/>
                </a:ext>
              </a:extLst>
            </p:cNvPr>
            <p:cNvSpPr txBox="1"/>
            <p:nvPr/>
          </p:nvSpPr>
          <p:spPr>
            <a:xfrm>
              <a:off x="5144560" y="2603937"/>
              <a:ext cx="644344" cy="3693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T 0 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042C48BD-78E3-0FAA-0C7C-B2AF7F10BCAF}"/>
                </a:ext>
              </a:extLst>
            </p:cNvPr>
            <p:cNvSpPr txBox="1"/>
            <p:nvPr/>
          </p:nvSpPr>
          <p:spPr>
            <a:xfrm>
              <a:off x="6803149" y="2620273"/>
              <a:ext cx="666207" cy="3693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T+4 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BAC8C67-4531-E3D3-F9D9-C0DCEE4FE3E4}"/>
                </a:ext>
              </a:extLst>
            </p:cNvPr>
            <p:cNvSpPr txBox="1"/>
            <p:nvPr/>
          </p:nvSpPr>
          <p:spPr>
            <a:xfrm>
              <a:off x="8495409" y="2620273"/>
              <a:ext cx="721856" cy="3693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T+8 </a:t>
              </a:r>
            </a:p>
          </p:txBody>
        </p:sp>
        <p:sp>
          <p:nvSpPr>
            <p:cNvPr id="8" name="Parentesi graffa chiusa 7">
              <a:extLst>
                <a:ext uri="{FF2B5EF4-FFF2-40B4-BE49-F238E27FC236}">
                  <a16:creationId xmlns:a16="http://schemas.microsoft.com/office/drawing/2014/main" id="{10A712AE-9295-58B7-ED04-7664ADB00DBA}"/>
                </a:ext>
              </a:extLst>
            </p:cNvPr>
            <p:cNvSpPr/>
            <p:nvPr/>
          </p:nvSpPr>
          <p:spPr>
            <a:xfrm rot="16200000">
              <a:off x="2909840" y="1654041"/>
              <a:ext cx="504056" cy="1368152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E00D2C68-1E4E-2885-4A95-5469E1386E3E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1617333" y="2974594"/>
              <a:ext cx="0" cy="806939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7C136A22-953E-AEB6-D7CB-E45ACD79BB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4577" y="2989605"/>
              <a:ext cx="1" cy="85480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D7ACEB46-DA24-73C3-3266-B45B24C632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86183" y="2989605"/>
              <a:ext cx="1" cy="85480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3A2B281C-7D1D-65E7-9C39-17E6C0CF8C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251" y="2989605"/>
              <a:ext cx="1" cy="85480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EAFBA82-8FFF-A6C2-6317-F070411E90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1441" y="2973269"/>
              <a:ext cx="1" cy="85480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EA97707-6715-FA90-94B0-F5FDCC4230D4}"/>
                </a:ext>
              </a:extLst>
            </p:cNvPr>
            <p:cNvSpPr txBox="1"/>
            <p:nvPr/>
          </p:nvSpPr>
          <p:spPr>
            <a:xfrm>
              <a:off x="1048423" y="1177112"/>
              <a:ext cx="4226889" cy="48573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 err="1"/>
                <a:t>Prehabilitation</a:t>
              </a:r>
              <a:endParaRPr lang="it-IT" dirty="0"/>
            </a:p>
            <a:p>
              <a:pPr algn="ctr"/>
              <a:r>
                <a:rPr lang="it-IT" dirty="0"/>
                <a:t>(4 </a:t>
              </a:r>
              <a:r>
                <a:rPr lang="it-IT" dirty="0" err="1"/>
                <a:t>weeks</a:t>
              </a:r>
              <a:r>
                <a:rPr lang="it-IT" dirty="0"/>
                <a:t>)</a:t>
              </a:r>
              <a:r>
                <a:rPr lang="en-US" dirty="0"/>
                <a:t> 3 training sessions per week</a:t>
              </a:r>
              <a:endParaRPr lang="it-IT" dirty="0"/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C8E6A04D-2797-0A52-BBDC-8BFBDAB6AE1D}"/>
                </a:ext>
              </a:extLst>
            </p:cNvPr>
            <p:cNvCxnSpPr>
              <a:stCxn id="3" idx="3"/>
              <a:endCxn id="4" idx="1"/>
            </p:cNvCxnSpPr>
            <p:nvPr/>
          </p:nvCxnSpPr>
          <p:spPr>
            <a:xfrm flipV="1">
              <a:off x="2590010" y="2788603"/>
              <a:ext cx="878328" cy="6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F6CB7795-191F-21BC-A41D-CAAD1CA4FF1A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4134545" y="2788603"/>
              <a:ext cx="10100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145D8FF9-25EE-CA43-31F2-5F474C35C4B1}"/>
                </a:ext>
              </a:extLst>
            </p:cNvPr>
            <p:cNvCxnSpPr>
              <a:cxnSpLocks/>
            </p:cNvCxnSpPr>
            <p:nvPr/>
          </p:nvCxnSpPr>
          <p:spPr>
            <a:xfrm>
              <a:off x="5788904" y="2808445"/>
              <a:ext cx="10100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D7845FDA-8232-3C73-AE55-5B066065BC1B}"/>
                </a:ext>
              </a:extLst>
            </p:cNvPr>
            <p:cNvCxnSpPr>
              <a:cxnSpLocks/>
            </p:cNvCxnSpPr>
            <p:nvPr/>
          </p:nvCxnSpPr>
          <p:spPr>
            <a:xfrm>
              <a:off x="7469356" y="2788603"/>
              <a:ext cx="10100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9E0A55B1-4AF6-AD1D-A894-96C4FDF5934D}"/>
                </a:ext>
              </a:extLst>
            </p:cNvPr>
            <p:cNvSpPr txBox="1"/>
            <p:nvPr/>
          </p:nvSpPr>
          <p:spPr>
            <a:xfrm>
              <a:off x="891857" y="3828073"/>
              <a:ext cx="1411108" cy="116955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CPET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6MWT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30’’ 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1RM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HANDGRIP 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45FDFFC-792B-0F30-2155-D1BC79A29C4C}"/>
                </a:ext>
              </a:extLst>
            </p:cNvPr>
            <p:cNvSpPr txBox="1"/>
            <p:nvPr/>
          </p:nvSpPr>
          <p:spPr>
            <a:xfrm>
              <a:off x="3093765" y="3816916"/>
              <a:ext cx="1411682" cy="116955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CPET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6MWT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30’’ 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1RM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HANDGRIP 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B0E9D53-7AB6-D198-A082-137185B4F248}"/>
                </a:ext>
              </a:extLst>
            </p:cNvPr>
            <p:cNvSpPr txBox="1">
              <a:spLocks/>
            </p:cNvSpPr>
            <p:nvPr/>
          </p:nvSpPr>
          <p:spPr>
            <a:xfrm>
              <a:off x="6430409" y="3828070"/>
              <a:ext cx="1411683" cy="116955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CPET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6MWT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30’’ 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1RM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HANDGRIP 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4C95A8CE-0D7E-F048-FE56-8C562EFAA5A9}"/>
                </a:ext>
              </a:extLst>
            </p:cNvPr>
            <p:cNvSpPr txBox="1"/>
            <p:nvPr/>
          </p:nvSpPr>
          <p:spPr>
            <a:xfrm>
              <a:off x="8172548" y="3816915"/>
              <a:ext cx="1367578" cy="116955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CPET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6MWT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30’’ 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1RM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/>
                <a:t>HANDGRIP 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1E6BC4FA-3E3A-1332-3001-2B580ECE3DBA}"/>
                </a:ext>
              </a:extLst>
            </p:cNvPr>
            <p:cNvSpPr txBox="1"/>
            <p:nvPr/>
          </p:nvSpPr>
          <p:spPr>
            <a:xfrm>
              <a:off x="4758735" y="3828070"/>
              <a:ext cx="1411683" cy="3693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SURGERY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5130C9C-F323-AB7E-6D43-D594DDD4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824271" y="2857499"/>
            <a:ext cx="6022665" cy="11430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effectLst/>
              </a:rPr>
              <a:t>Results:</a:t>
            </a:r>
            <a:br>
              <a:rPr lang="it-IT" sz="4400" dirty="0">
                <a:effectLst/>
              </a:rPr>
            </a:br>
            <a:r>
              <a:rPr lang="it-IT" sz="4400" dirty="0">
                <a:effectLst/>
              </a:rPr>
              <a:t>baseline </a:t>
            </a:r>
            <a:r>
              <a:rPr lang="it-IT" sz="4400" dirty="0" err="1">
                <a:effectLst/>
              </a:rPr>
              <a:t>characteristics</a:t>
            </a:r>
            <a:endParaRPr lang="en-GB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44593"/>
              </p:ext>
            </p:extLst>
          </p:nvPr>
        </p:nvGraphicFramePr>
        <p:xfrm>
          <a:off x="1914144" y="279574"/>
          <a:ext cx="7357387" cy="6298851"/>
        </p:xfrm>
        <a:graphic>
          <a:graphicData uri="http://schemas.openxmlformats.org/drawingml/2006/table">
            <a:tbl>
              <a:tblPr/>
              <a:tblGrid>
                <a:gridCol w="290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Variables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Prehabilitation</a:t>
                      </a: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Group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(N=35)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Control Group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</a:t>
                      </a:r>
                      <a:r>
                        <a:rPr lang="it-IT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=36)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</a:t>
                      </a: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Value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Gender </a:t>
                      </a: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</a:t>
                      </a:r>
                      <a:r>
                        <a:rPr lang="it-IT" sz="105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Male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Female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21 </a:t>
                      </a: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(58.3)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14 </a:t>
                      </a: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(41.7)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21 </a:t>
                      </a: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(60.0)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15 </a:t>
                      </a: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(40.0)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0.886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b="1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Age </a:t>
                      </a: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(years) ±SD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68 ±</a:t>
                      </a:r>
                      <a:r>
                        <a:rPr lang="en-US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8.7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70 ±</a:t>
                      </a:r>
                      <a:r>
                        <a:rPr lang="en-US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9.6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0.329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029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Liberation Mono"/>
                        </a:rPr>
                        <a:t>BMI </a:t>
                      </a:r>
                      <a:r>
                        <a:rPr lang="en-GB" sz="1050" kern="100" dirty="0">
                          <a:latin typeface="Gill Sans MT" panose="020B0502020104020203" pitchFamily="34" charset="77"/>
                          <a:ea typeface="NSimSun"/>
                          <a:cs typeface="Liberation Mono"/>
                        </a:rPr>
                        <a:t>(Kg/m</a:t>
                      </a:r>
                      <a:r>
                        <a:rPr lang="en-GB" sz="1050" kern="100" baseline="30000" dirty="0">
                          <a:latin typeface="Gill Sans MT" panose="020B0502020104020203" pitchFamily="34" charset="77"/>
                          <a:ea typeface="NSimSun"/>
                          <a:cs typeface="Liberation Mono"/>
                        </a:rPr>
                        <a:t>2</a:t>
                      </a:r>
                      <a:r>
                        <a:rPr lang="en-GB" sz="1050" b="1" kern="100" dirty="0">
                          <a:latin typeface="Gill Sans MT" panose="020B0502020104020203" pitchFamily="34" charset="77"/>
                          <a:ea typeface="NSimSun"/>
                          <a:cs typeface="Liberation Mono"/>
                        </a:rPr>
                        <a:t>) </a:t>
                      </a: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Liberation Mono"/>
                        </a:rPr>
                        <a:t>±SD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27.9 ±5.5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27.8 ±4.8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0.903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ASA score [</a:t>
                      </a:r>
                      <a:r>
                        <a:rPr lang="it-IT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16 (47.7)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19 (54.3)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21 (58.3)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15 (41.7)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50" kern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0.287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b="1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CCI ±SD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4.68 ±</a:t>
                      </a:r>
                      <a:r>
                        <a:rPr lang="en-US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1.8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4.86 ±</a:t>
                      </a:r>
                      <a:r>
                        <a:rPr lang="en-US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1.2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0.635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Coronary disease </a:t>
                      </a: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</a:t>
                      </a:r>
                      <a:r>
                        <a:rPr lang="it-IT" sz="105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30 (85.7)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 (14.3)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34 (94.4)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 (5.6)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0.217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Heart failure </a:t>
                      </a:r>
                      <a:r>
                        <a:rPr lang="it-IT" sz="1050" b="1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[N (%)]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fr-FR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35 (100)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36 (100)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Peripheral</a:t>
                      </a: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vascular</a:t>
                      </a: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disease</a:t>
                      </a: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</a:t>
                      </a:r>
                      <a:r>
                        <a:rPr lang="it-IT" sz="105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31 (88.57)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 (11.43)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33 (91.6)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 (8.4)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0.662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COPD </a:t>
                      </a: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</a:t>
                      </a:r>
                      <a:r>
                        <a:rPr lang="it-IT" sz="105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34 (</a:t>
                      </a:r>
                      <a:r>
                        <a:rPr lang="en-US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97.14)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(2.86)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36 (100)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0.307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Diabetes</a:t>
                      </a:r>
                      <a:r>
                        <a:rPr lang="fr-FR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mellitus</a:t>
                      </a:r>
                      <a:r>
                        <a:rPr lang="fr-FR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[N (%)]</a:t>
                      </a:r>
                      <a:endParaRPr lang="it-IT" sz="1050" b="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fr-FR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29 (82.8)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6 (17.2)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33 (91.6)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 (8.34)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0.265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Kidney</a:t>
                      </a:r>
                      <a:r>
                        <a:rPr lang="fr-FR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failure</a:t>
                      </a:r>
                      <a:r>
                        <a:rPr lang="fr-FR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[N (%)]</a:t>
                      </a:r>
                      <a:endParaRPr lang="it-IT" sz="1050" b="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  <a:endParaRPr lang="it-IT" sz="1050" b="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fr-FR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34 (</a:t>
                      </a:r>
                      <a:r>
                        <a:rPr lang="it-IT" sz="105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97.1)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(2.9)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35 (</a:t>
                      </a: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97.2)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</a:t>
                      </a: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2.8)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0.368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PG-SGA score [</a:t>
                      </a:r>
                      <a:r>
                        <a:rPr lang="it-IT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141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Liberation Mono"/>
                        </a:rPr>
                        <a:t>4 week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A 22 (66.6)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B 11 (33.4)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A 27 (75)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B 9 (25)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0.446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PG-SGA score </a:t>
                      </a: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</a:t>
                      </a:r>
                      <a:r>
                        <a:rPr lang="it-IT" sz="105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  <a:p>
                      <a:pPr marL="171450" indent="-171450">
                        <a:spcAft>
                          <a:spcPts val="141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Liberation Mono"/>
                        </a:rPr>
                        <a:t>1 week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A 12 (</a:t>
                      </a:r>
                      <a:r>
                        <a:rPr lang="it-IT" sz="105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38.7)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B 19 (61.3)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A 15 (</a:t>
                      </a: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48.3)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B 16 (</a:t>
                      </a: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51.7)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0.442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Preoperative</a:t>
                      </a: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5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hemoglobin</a:t>
                      </a:r>
                      <a:r>
                        <a:rPr lang="it-IT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(g/dl) </a:t>
                      </a:r>
                      <a:r>
                        <a:rPr lang="it-IT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±SD</a:t>
                      </a: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13,07 ±</a:t>
                      </a:r>
                      <a:r>
                        <a:rPr lang="en-US" sz="105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1.7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13,53 ±</a:t>
                      </a:r>
                      <a:r>
                        <a:rPr lang="en-US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1.9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0.308</a:t>
                      </a:r>
                      <a:endParaRPr lang="it-IT" sz="105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Preoperative blood glucose level (mg/dl)</a:t>
                      </a:r>
                      <a:r>
                        <a:rPr lang="en-US" sz="105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±SD</a:t>
                      </a:r>
                      <a:endParaRPr lang="it-IT" sz="1050" b="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106,34 ±</a:t>
                      </a:r>
                      <a:r>
                        <a:rPr lang="it-IT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16.5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104,47 ±</a:t>
                      </a:r>
                      <a:r>
                        <a:rPr lang="en-US" sz="105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16.6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0.635</a:t>
                      </a:r>
                      <a:endParaRPr lang="it-IT" sz="105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5130C9C-F323-AB7E-6D43-D594DDD4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824271" y="2857499"/>
            <a:ext cx="6022665" cy="11430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effectLst/>
              </a:rPr>
              <a:t>Results:</a:t>
            </a:r>
            <a:br>
              <a:rPr lang="it-IT" sz="4400" dirty="0">
                <a:effectLst/>
              </a:rPr>
            </a:br>
            <a:r>
              <a:rPr lang="it-IT" sz="4400" dirty="0">
                <a:effectLst/>
              </a:rPr>
              <a:t>intra-operative </a:t>
            </a:r>
            <a:r>
              <a:rPr lang="it-IT" sz="4400" dirty="0" err="1">
                <a:effectLst/>
              </a:rPr>
              <a:t>variables</a:t>
            </a:r>
            <a:endParaRPr lang="en-GB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73298"/>
              </p:ext>
            </p:extLst>
          </p:nvPr>
        </p:nvGraphicFramePr>
        <p:xfrm>
          <a:off x="1914144" y="279574"/>
          <a:ext cx="7357387" cy="6281089"/>
        </p:xfrm>
        <a:graphic>
          <a:graphicData uri="http://schemas.openxmlformats.org/drawingml/2006/table">
            <a:tbl>
              <a:tblPr/>
              <a:tblGrid>
                <a:gridCol w="290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Variables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Prehabilitation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Group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(N=35)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Control Group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</a:t>
                      </a: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=36)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Value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328" marR="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Epidural </a:t>
                      </a:r>
                      <a:r>
                        <a:rPr lang="fr-FR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catheter</a:t>
                      </a:r>
                      <a:r>
                        <a:rPr lang="fr-FR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insertion </a:t>
                      </a:r>
                      <a:r>
                        <a:rPr lang="fr-FR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[N (%)]</a:t>
                      </a:r>
                      <a:endParaRPr lang="it-IT" sz="1000" b="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fr-FR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 (</a:t>
                      </a:r>
                      <a:r>
                        <a:rPr lang="fr-FR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14.2)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fr-FR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30 (85.8)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fr-FR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 (</a:t>
                      </a:r>
                      <a:r>
                        <a:rPr lang="it-IT" sz="100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13.8)</a:t>
                      </a: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31 (86.2)</a:t>
                      </a: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kern="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0.962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Peripheral nerve block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[</a:t>
                      </a:r>
                      <a:r>
                        <a:rPr lang="it-IT" sz="10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en-US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26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74.2)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 (25.8)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23 (</a:t>
                      </a:r>
                      <a:r>
                        <a:rPr lang="it-IT" sz="100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63.8)</a:t>
                      </a: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13 (36.2)</a:t>
                      </a: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kern="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0.344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Intraoperative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infusions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(ml) ±SD</a:t>
                      </a: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208.8 </a:t>
                      </a: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40.6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221.2 </a:t>
                      </a:r>
                      <a:r>
                        <a:rPr lang="it-IT" sz="10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00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57.2</a:t>
                      </a: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0.298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PONV prophylaxis 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</a:t>
                      </a:r>
                      <a:r>
                        <a:rPr lang="it-IT" sz="10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14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40.0)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21 (60.0)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20 (55.5)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16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44.5)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kern="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0.190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Type of </a:t>
                      </a:r>
                      <a:r>
                        <a:rPr lang="fr-FR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Surgery</a:t>
                      </a:r>
                      <a:r>
                        <a:rPr lang="fr-FR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</a:t>
                      </a:r>
                      <a:r>
                        <a:rPr lang="it-IT" sz="10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Right </a:t>
                      </a:r>
                      <a:r>
                        <a:rPr lang="fr-FR" sz="100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colectomy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(Extended right </a:t>
                      </a:r>
                      <a:r>
                        <a:rPr lang="fr-FR" sz="100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colectomy</a:t>
                      </a: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Left</a:t>
                      </a: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00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colectomy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(Extended </a:t>
                      </a:r>
                      <a:r>
                        <a:rPr lang="fr-FR" sz="100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left</a:t>
                      </a: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00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colectomy</a:t>
                      </a: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Transverse colectomy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Sigmoidectomy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fr-FR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25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71.5)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 7 (20.0)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6 (15.7)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 (12.8)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21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58.5)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 (11.1)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 (13.8)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10 (27.7)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0.272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Surgical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approach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</a:t>
                      </a:r>
                      <a:r>
                        <a:rPr lang="it-IT" sz="10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Laparoscopy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Laparotomy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Laparoscopy</a:t>
                      </a: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with </a:t>
                      </a:r>
                      <a:r>
                        <a:rPr lang="it-IT" sz="100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conversion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34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97.2)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2.8)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34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94.5)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5.5)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kern="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0.225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Other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procedure 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</a:t>
                      </a:r>
                      <a:r>
                        <a:rPr lang="it-IT" sz="10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8 (</a:t>
                      </a:r>
                      <a:r>
                        <a:rPr lang="it-IT" sz="100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22.8)</a:t>
                      </a: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11.1)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0.187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Duration of </a:t>
                      </a:r>
                      <a:r>
                        <a:rPr lang="fr-FR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surgery</a:t>
                      </a:r>
                      <a:r>
                        <a:rPr lang="fr-FR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(minutes)</a:t>
                      </a: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en-US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Mean </a:t>
                      </a:r>
                      <a:r>
                        <a:rPr lang="fr-FR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±SD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208,85 ±</a:t>
                      </a:r>
                      <a:r>
                        <a:rPr lang="en-US" sz="100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40.62</a:t>
                      </a: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221.25 </a:t>
                      </a: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±</a:t>
                      </a:r>
                      <a:r>
                        <a:rPr lang="en-US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57.25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0.298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Abdominal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drain [</a:t>
                      </a: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21 (60.0)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13 (40.0)</a:t>
                      </a: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19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52.7)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16 (47.3)</a:t>
                      </a: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0.494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Postoperative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transfusion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</a:t>
                      </a:r>
                      <a:r>
                        <a:rPr lang="it-IT" sz="10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 (</a:t>
                      </a:r>
                      <a:r>
                        <a:rPr lang="it-IT" sz="100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5.7)</a:t>
                      </a: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33 (</a:t>
                      </a:r>
                      <a:r>
                        <a:rPr lang="it-IT" sz="100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94.3)</a:t>
                      </a: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2.7)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  <a:tabLst>
                          <a:tab pos="761365" algn="ctr"/>
                        </a:tabLs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35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97.3)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0.539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ICU </a:t>
                      </a:r>
                      <a:r>
                        <a:rPr lang="it-IT" sz="1000" b="1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admission</a:t>
                      </a:r>
                      <a:r>
                        <a:rPr lang="it-IT" sz="1000" b="1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[</a:t>
                      </a:r>
                      <a:r>
                        <a:rPr lang="it-IT" sz="1000" b="0" kern="100" dirty="0" err="1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</a:t>
                      </a: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 (%)]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Yes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No</a:t>
                      </a: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8.6)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32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91.4)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1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2.8)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35 (</a:t>
                      </a: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97.2)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0.290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ICU lenght of stay </a:t>
                      </a:r>
                      <a:r>
                        <a:rPr lang="fr-FR" sz="10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(day) ±SD</a:t>
                      </a: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0.4 ±</a:t>
                      </a:r>
                      <a:r>
                        <a:rPr lang="en-US" sz="1000" kern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2.04</a:t>
                      </a:r>
                      <a:endParaRPr lang="it-IT" sz="1000" kern="10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0.02 ± 0</a:t>
                      </a:r>
                      <a:r>
                        <a:rPr lang="en-US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.16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Gill Sans MT" panose="020B0502020104020203" pitchFamily="34" charset="77"/>
                          <a:ea typeface="NSimSun"/>
                          <a:cs typeface="Arial"/>
                        </a:rPr>
                        <a:t>0.246</a:t>
                      </a:r>
                      <a:endParaRPr lang="it-IT" sz="1000" kern="100" dirty="0">
                        <a:latin typeface="Gill Sans MT" panose="020B0502020104020203" pitchFamily="34" charset="77"/>
                        <a:ea typeface="NSimSun"/>
                        <a:cs typeface="Arial"/>
                      </a:endParaRPr>
                    </a:p>
                  </a:txBody>
                  <a:tcPr marL="2566" marR="2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34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354</TotalTime>
  <Words>1952</Words>
  <Application>Microsoft Macintosh PowerPoint</Application>
  <PresentationFormat>Widescreen</PresentationFormat>
  <Paragraphs>499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Times New Roman</vt:lpstr>
      <vt:lpstr>Verdana</vt:lpstr>
      <vt:lpstr>Wingdings 2</vt:lpstr>
      <vt:lpstr>Solstizio</vt:lpstr>
      <vt:lpstr>"A Randomized Clinical Trial on Multimodal Prehabilitation in Colorectal Cancer Patients to Improve Functional Capacity and Lower Postoperative Complications: Preliminary Results."</vt:lpstr>
      <vt:lpstr>Presentazione standard di PowerPoint</vt:lpstr>
      <vt:lpstr>Introduction</vt:lpstr>
      <vt:lpstr>Aims</vt:lpstr>
      <vt:lpstr>Study design, setting, participants 1/2</vt:lpstr>
      <vt:lpstr>Study design, setting, participants 2/2</vt:lpstr>
      <vt:lpstr>Presentazione standard di PowerPoint</vt:lpstr>
      <vt:lpstr>Results: baseline characteristics</vt:lpstr>
      <vt:lpstr>Results: intra-operative variables</vt:lpstr>
      <vt:lpstr>Physical performances after 4 weeks of prehabilitation before surgery</vt:lpstr>
      <vt:lpstr>Physical performances after surgery</vt:lpstr>
      <vt:lpstr>Physical performance at different times between the two groups</vt:lpstr>
      <vt:lpstr>Physical performance at different times between the two groups</vt:lpstr>
      <vt:lpstr>Results: post-operative variables</vt:lpstr>
      <vt:lpstr>Discussion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Feo Carlo</cp:lastModifiedBy>
  <cp:revision>62</cp:revision>
  <dcterms:created xsi:type="dcterms:W3CDTF">2023-09-22T18:16:15Z</dcterms:created>
  <dcterms:modified xsi:type="dcterms:W3CDTF">2024-04-15T22:44:52Z</dcterms:modified>
</cp:coreProperties>
</file>